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3" r:id="rId5"/>
    <p:sldMasterId id="2147483969" r:id="rId6"/>
  </p:sldMasterIdLst>
  <p:notesMasterIdLst>
    <p:notesMasterId r:id="rId15"/>
  </p:notesMasterIdLst>
  <p:handoutMasterIdLst>
    <p:handoutMasterId r:id="rId16"/>
  </p:handoutMasterIdLst>
  <p:sldIdLst>
    <p:sldId id="2147479546" r:id="rId7"/>
    <p:sldId id="2147480423" r:id="rId8"/>
    <p:sldId id="2147480424" r:id="rId9"/>
    <p:sldId id="2147480425" r:id="rId10"/>
    <p:sldId id="2147480426" r:id="rId11"/>
    <p:sldId id="2147479550" r:id="rId12"/>
    <p:sldId id="2147480429" r:id="rId13"/>
    <p:sldId id="2147480430" r:id="rId14"/>
  </p:sldIdLst>
  <p:sldSz cx="9144000" cy="5143500" type="screen16x9"/>
  <p:notesSz cx="6858000" cy="9144000"/>
  <p:embeddedFontLst>
    <p:embeddedFont>
      <p:font typeface="Consolas" panose="020B0609020204030204" pitchFamily="49" charset="0"/>
      <p:regular r:id="rId17"/>
      <p:bold r:id="rId18"/>
      <p:italic r:id="rId19"/>
      <p:boldItalic r:id="rId20"/>
    </p:embeddedFont>
    <p:embeddedFont>
      <p:font typeface="Roboto Mono" panose="00000009000000000000" pitchFamily="49" charset="0"/>
      <p:regular r:id="rId21"/>
      <p:bold r:id="rId22"/>
      <p:italic r:id="rId23"/>
      <p:boldItalic r:id="rId24"/>
    </p:embeddedFont>
    <p:embeddedFont>
      <p:font typeface="Segoe UI" panose="020B0502040204020203" pitchFamily="34" charset="0"/>
      <p:regular r:id="rId25"/>
      <p:bold r:id="rId26"/>
      <p:italic r:id="rId27"/>
      <p:boldItalic r:id="rId28"/>
    </p:embeddedFont>
    <p:embeddedFont>
      <p:font typeface="Segoe UI Bold" panose="020B0802040204020203" pitchFamily="34" charset="0"/>
      <p:bold r:id="rId29"/>
    </p:embeddedFont>
    <p:embeddedFont>
      <p:font typeface="Segoe UI Semibold" panose="020B0702040204020203" pitchFamily="34"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CD9621-A65E-442E-5C70-A6EA5B083A51}" name="Guest User" initials="GU" userId="S::urn:spo:anon#4ea975dc391c94c2ea6a9ce94164e6699dd912a878bc2586069b8d738379bbcf::" providerId="AD"/>
  <p188:author id="{D785DE3F-E29D-1E4B-5BA3-8FEA1693F5C8}" name="Simona Cotin" initials="SC" userId="S::sicotin@microsoft.com::2fa3d894-8bf5-4106-9a4e-dd5cdbfe589c" providerId="AD"/>
  <p188:author id="{37A95CA3-3DED-FC52-2390-C0D628276A7F}" name="Patrick Sloan (Synaxis Corporation)" initials="PS(C" userId="Patrick Sloan (Synaxis Corporation)" providerId="None"/>
  <p188:author id="{61C390AA-31D8-F080-A828-E5713A1254C9}" name="Reshmi Sriram" initials="RS" userId="S::reshmisriram@microsoft.com::989ae9b2-25a6-4060-a477-cf30b472cd7e" providerId="AD"/>
  <p188:author id="{29F6DDBF-A143-AFEB-8BE6-6DF2D4E1DF52}" name="Khawar  Ahmed" initials="KA" userId="S::khawara@simplicityci.com::47baf462-fc15-4836-912d-85adfce30b3c" providerId="AD"/>
  <p188:author id="{47F222F2-5AF3-16CD-F9F2-5D566C39DACF}" name="Anthony Chu" initials="AC" userId="S::antchu@microsoft.com::71e3cd89-04b3-4f91-b494-35b2b62f5de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Melody Mileski" initials="" lastIdx="2" clrIdx="0"/>
  <p:cmAuthor id="1" name="Abril Ureña" initials="AU" lastIdx="1" clrIdx="1">
    <p:extLst>
      <p:ext uri="{19B8F6BF-5375-455C-9EA6-DF929625EA0E}">
        <p15:presenceInfo xmlns:p15="http://schemas.microsoft.com/office/powerpoint/2012/main" userId="S::abrilu@microsoft.com::07a6d0d9-2869-499b-9ff0-6443b58542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E5A2"/>
    <a:srgbClr val="A774FD"/>
    <a:srgbClr val="FCEAF0"/>
    <a:srgbClr val="0D1117"/>
    <a:srgbClr val="D81B60"/>
    <a:srgbClr val="F8FCFB"/>
    <a:srgbClr val="3E6E63"/>
    <a:srgbClr val="A371F7"/>
    <a:srgbClr val="101A26"/>
    <a:srgbClr val="00A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2C08C6-61CC-4A20-8B0E-2E94A4573A76}">
  <a:tblStyle styleId="{262C08C6-61CC-4A20-8B0E-2E94A4573A76}"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6471863-E244-492B-8FB2-187404EB6A6D}" styleName="Table_1">
    <a:wholeTbl>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747676">
              <a:alpha val="63530"/>
            </a:srgbClr>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FFFFFF"/>
      </a:tcTxStyle>
      <a:tcStyle>
        <a:tcBdr>
          <a:left>
            <a:ln w="12700" cap="flat" cmpd="sng">
              <a:solidFill>
                <a:srgbClr val="D6D6D6"/>
              </a:solidFill>
              <a:prstDash val="solid"/>
              <a:round/>
              <a:headEnd type="none" w="sm" len="sm"/>
              <a:tailEnd type="none" w="sm" len="sm"/>
            </a:ln>
          </a:left>
          <a:right>
            <a:ln w="254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25400" cap="flat" cmpd="sng">
              <a:solidFill>
                <a:srgbClr val="D6D7D6"/>
              </a:solidFill>
              <a:prstDash val="solid"/>
              <a:round/>
              <a:headEnd type="none" w="sm" len="sm"/>
              <a:tailEnd type="none" w="sm" len="sm"/>
            </a:ln>
          </a:top>
          <a:bottom>
            <a:ln w="12700" cap="flat" cmpd="sng">
              <a:solidFill>
                <a:srgbClr val="D6D6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lastRow>
    <a:seCell>
      <a:tcTxStyle/>
      <a:tcStyle>
        <a:tcBdr/>
      </a:tcStyle>
    </a:seCell>
    <a:swCell>
      <a:tcTxStyle/>
      <a:tcStyle>
        <a:tcBdr/>
      </a:tcStyle>
    </a:swCell>
    <a:firstRow>
      <a:tcTxStyle b="on"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6D6"/>
              </a:solidFill>
              <a:prstDash val="solid"/>
              <a:round/>
              <a:headEnd type="none" w="sm" len="sm"/>
              <a:tailEnd type="none" w="sm" len="sm"/>
            </a:ln>
          </a:top>
          <a:bottom>
            <a:ln w="254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858" autoAdjust="0"/>
  </p:normalViewPr>
  <p:slideViewPr>
    <p:cSldViewPr snapToGrid="0">
      <p:cViewPr varScale="1">
        <p:scale>
          <a:sx n="94" d="100"/>
          <a:sy n="94" d="100"/>
        </p:scale>
        <p:origin x="418" y="77"/>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2" d="100"/>
          <a:sy n="72" d="100"/>
        </p:scale>
        <p:origin x="301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font" Target="fonts/font8.fntdata"/><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Master" Target="slideMasters/slideMaster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91CDB9-3556-F85C-F9CA-B6C3C5F756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545865-6EB0-12BE-1E96-9F9DDDFFF7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04BD68-A708-4711-865F-9B9D605C138A}" type="datetimeFigureOut">
              <a:rPr lang="en-US" smtClean="0"/>
              <a:t>7/26/2023</a:t>
            </a:fld>
            <a:endParaRPr lang="en-US"/>
          </a:p>
        </p:txBody>
      </p:sp>
      <p:sp>
        <p:nvSpPr>
          <p:cNvPr id="4" name="Footer Placeholder 3">
            <a:extLst>
              <a:ext uri="{FF2B5EF4-FFF2-40B4-BE49-F238E27FC236}">
                <a16:creationId xmlns:a16="http://schemas.microsoft.com/office/drawing/2014/main" id="{6E6C3189-1CC9-F46C-397E-9357BC9C5A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6D7DA2-D66D-996F-CB2A-7D677087B9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E8999B-F241-4FBA-BC2C-1D584F29141E}" type="slidenum">
              <a:rPr lang="en-US" smtClean="0"/>
              <a:t>‹#›</a:t>
            </a:fld>
            <a:endParaRPr lang="en-US"/>
          </a:p>
        </p:txBody>
      </p:sp>
    </p:spTree>
    <p:extLst>
      <p:ext uri="{BB962C8B-B14F-4D97-AF65-F5344CB8AC3E}">
        <p14:creationId xmlns:p14="http://schemas.microsoft.com/office/powerpoint/2010/main" val="15502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cli/azure/staticwebapp"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Azure/static-web-apps-cli#azure-static-web-apps-cl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latin typeface="Segoe UI Semibold" panose="020B0702040204020203" pitchFamily="34" charset="0"/>
                <a:cs typeface="Segoe UI Semibold" panose="020B0702040204020203" pitchFamily="34" charset="0"/>
              </a:rPr>
              <a:t>Azure Static Web Apps is a managed service that automatically builds and deploys full stack web apps to Azure from a code repository.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Global Hosting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Fully managed global distribution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Bring your content closer to your customers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Scale faster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Enterprise-grade edge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Enhanced security, and increased reliability without requiring configuration or coding.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Managed Azure Front Door can be used to significantly reduce latency and increase throughput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indent="0" algn="l">
              <a:buNone/>
            </a:pPr>
            <a:r>
              <a:rPr lang="en-US" sz="1100" b="1" i="0" dirty="0">
                <a:solidFill>
                  <a:srgbClr val="171717"/>
                </a:solidFill>
                <a:effectLst/>
                <a:latin typeface="Segoe UI" panose="020B0502040204020203" pitchFamily="34" charset="0"/>
              </a:rPr>
              <a:t>Key features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Web hosting</a:t>
            </a:r>
            <a:r>
              <a:rPr lang="en-US" sz="1100" b="0" i="0" dirty="0">
                <a:solidFill>
                  <a:srgbClr val="171717"/>
                </a:solidFill>
                <a:effectLst/>
                <a:latin typeface="Segoe UI" panose="020B0502040204020203" pitchFamily="34" charset="0"/>
              </a:rPr>
              <a:t> for static content like HTML, CSS, JavaScript, and images.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Integrated API</a:t>
            </a:r>
            <a:r>
              <a:rPr lang="en-US" sz="1100" b="0" i="0" dirty="0">
                <a:solidFill>
                  <a:srgbClr val="171717"/>
                </a:solidFill>
                <a:effectLst/>
                <a:latin typeface="Segoe UI" panose="020B0502040204020203" pitchFamily="34" charset="0"/>
              </a:rPr>
              <a:t> support provided by Azure Functions with the option to link an existing Azure Functions app using a standard account.</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First-class GitHub and Azure DevOps integration</a:t>
            </a:r>
            <a:r>
              <a:rPr lang="en-US" sz="1100" b="0" i="0" dirty="0">
                <a:solidFill>
                  <a:srgbClr val="171717"/>
                </a:solidFill>
                <a:effectLst/>
                <a:latin typeface="Segoe UI" panose="020B0502040204020203" pitchFamily="34" charset="0"/>
              </a:rPr>
              <a:t> where repository changes trigger builds and deployments.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Globally distributed</a:t>
            </a:r>
            <a:r>
              <a:rPr lang="en-US" sz="1100" b="0" i="0" dirty="0">
                <a:solidFill>
                  <a:srgbClr val="171717"/>
                </a:solidFill>
                <a:effectLst/>
                <a:latin typeface="Segoe UI" panose="020B0502040204020203" pitchFamily="34" charset="0"/>
              </a:rPr>
              <a:t> static content, putting content closer to your users.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Free SSL certificates</a:t>
            </a:r>
            <a:r>
              <a:rPr lang="en-US" sz="1100" b="0" i="0" dirty="0">
                <a:solidFill>
                  <a:srgbClr val="171717"/>
                </a:solidFill>
                <a:effectLst/>
                <a:latin typeface="Segoe UI" panose="020B0502040204020203" pitchFamily="34" charset="0"/>
              </a:rPr>
              <a:t>, which are automatically renewed.</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Custom domains</a:t>
            </a:r>
            <a:r>
              <a:rPr lang="en-US" sz="1100" b="0" i="0" dirty="0">
                <a:solidFill>
                  <a:srgbClr val="171717"/>
                </a:solidFill>
                <a:effectLst/>
                <a:latin typeface="Segoe UI" panose="020B0502040204020203" pitchFamily="34" charset="0"/>
              </a:rPr>
              <a:t> to provide branded customizations to your app.</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Seamless security model</a:t>
            </a:r>
            <a:r>
              <a:rPr lang="en-US" sz="1100" b="0" i="0" dirty="0">
                <a:solidFill>
                  <a:srgbClr val="171717"/>
                </a:solidFill>
                <a:effectLst/>
                <a:latin typeface="Segoe UI" panose="020B0502040204020203" pitchFamily="34" charset="0"/>
              </a:rPr>
              <a:t> with a reverse-proxy when calling APIs, which requires no CORS configuration.</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Authentication provider integrations</a:t>
            </a:r>
            <a:r>
              <a:rPr lang="en-US" sz="1100" b="0" i="0" dirty="0">
                <a:solidFill>
                  <a:srgbClr val="171717"/>
                </a:solidFill>
                <a:effectLst/>
                <a:latin typeface="Segoe UI" panose="020B0502040204020203" pitchFamily="34" charset="0"/>
              </a:rPr>
              <a:t> with Azure Active Directory, GitHub, and Twitter.</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Customizable authorization role definition</a:t>
            </a:r>
            <a:r>
              <a:rPr lang="en-US" sz="1100" b="0" i="0" dirty="0">
                <a:solidFill>
                  <a:srgbClr val="171717"/>
                </a:solidFill>
                <a:effectLst/>
                <a:latin typeface="Segoe UI" panose="020B0502040204020203" pitchFamily="34" charset="0"/>
              </a:rPr>
              <a:t> and assignments.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Back-end routing rules</a:t>
            </a:r>
            <a:r>
              <a:rPr lang="en-US" sz="1100" b="0" i="0" dirty="0">
                <a:solidFill>
                  <a:srgbClr val="171717"/>
                </a:solidFill>
                <a:effectLst/>
                <a:latin typeface="Segoe UI" panose="020B0502040204020203" pitchFamily="34" charset="0"/>
              </a:rPr>
              <a:t> enabling full control over the content and routes you </a:t>
            </a:r>
            <a:r>
              <a:rPr lang="en-US" sz="1100" b="0" i="0" dirty="0" err="1">
                <a:solidFill>
                  <a:srgbClr val="171717"/>
                </a:solidFill>
                <a:effectLst/>
                <a:latin typeface="Segoe UI" panose="020B0502040204020203" pitchFamily="34" charset="0"/>
              </a:rPr>
              <a:t>serv</a:t>
            </a:r>
            <a:r>
              <a:rPr lang="en-US" sz="1100" b="1" i="0" dirty="0" err="1">
                <a:solidFill>
                  <a:srgbClr val="171717"/>
                </a:solidFill>
                <a:effectLst/>
                <a:latin typeface="Segoe UI" panose="020B0502040204020203" pitchFamily="34" charset="0"/>
              </a:rPr>
              <a:t>Generated</a:t>
            </a:r>
            <a:r>
              <a:rPr lang="en-US" sz="1100" b="1" i="0" dirty="0">
                <a:solidFill>
                  <a:srgbClr val="171717"/>
                </a:solidFill>
                <a:effectLst/>
                <a:latin typeface="Segoe UI" panose="020B0502040204020203" pitchFamily="34" charset="0"/>
              </a:rPr>
              <a:t> staging versions</a:t>
            </a:r>
            <a:r>
              <a:rPr lang="en-US" sz="1100" b="0" i="0" dirty="0">
                <a:solidFill>
                  <a:srgbClr val="171717"/>
                </a:solidFill>
                <a:effectLst/>
                <a:latin typeface="Segoe UI" panose="020B0502040204020203" pitchFamily="34" charset="0"/>
              </a:rPr>
              <a:t> powered by pull requests enabling preview versions of your site before publishing.</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CLI support</a:t>
            </a:r>
            <a:r>
              <a:rPr lang="en-US" sz="1100" b="0" i="0" dirty="0">
                <a:solidFill>
                  <a:srgbClr val="171717"/>
                </a:solidFill>
                <a:effectLst/>
                <a:latin typeface="Segoe UI" panose="020B0502040204020203" pitchFamily="34" charset="0"/>
              </a:rPr>
              <a:t> through the </a:t>
            </a:r>
            <a:r>
              <a:rPr lang="en-US" sz="1100" b="0" i="0" u="none" strike="noStrike" dirty="0">
                <a:solidFill>
                  <a:srgbClr val="171717"/>
                </a:solidFill>
                <a:effectLst/>
                <a:latin typeface="Segoe UI" panose="020B0502040204020203" pitchFamily="34" charset="0"/>
                <a:hlinkClick r:id="rId3"/>
              </a:rPr>
              <a:t>Azure CLI</a:t>
            </a:r>
            <a:r>
              <a:rPr lang="en-US" sz="1100" b="0" i="0" dirty="0">
                <a:solidFill>
                  <a:srgbClr val="171717"/>
                </a:solidFill>
                <a:effectLst/>
                <a:latin typeface="Segoe UI" panose="020B0502040204020203" pitchFamily="34" charset="0"/>
              </a:rPr>
              <a:t> to create cloud resources, and via the </a:t>
            </a:r>
            <a:r>
              <a:rPr lang="en-US" sz="1100" b="0" i="0" u="none" strike="noStrike" dirty="0">
                <a:solidFill>
                  <a:srgbClr val="171717"/>
                </a:solidFill>
                <a:effectLst/>
                <a:latin typeface="Segoe UI" panose="020B0502040204020203" pitchFamily="34" charset="0"/>
                <a:hlinkClick r:id="rId4"/>
              </a:rPr>
              <a:t>Azure Static Web Apps CLI</a:t>
            </a:r>
            <a:r>
              <a:rPr lang="en-US" sz="1100" b="0" i="0" dirty="0">
                <a:solidFill>
                  <a:srgbClr val="171717"/>
                </a:solidFill>
                <a:effectLst/>
                <a:latin typeface="Segoe UI" panose="020B0502040204020203" pitchFamily="34" charset="0"/>
              </a:rPr>
              <a:t> for local development.</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8985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End-to-end development experience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Best-in-class end-to-end development experience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from developing and debugging to monitoring and deploying with built-in DevOps capabilities.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Tailored VS Code extension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to easily create static web apps, extend with serverless APIs, and establish a deployment workflow.</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Powerful Command Line Interface (CLI)</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provides a high-fidelity local replica of the cloud production environment with mocked hosting platform features for authentication, custom routing, and authorization rules to support local development.</a:t>
            </a:r>
          </a:p>
        </p:txBody>
      </p:sp>
    </p:spTree>
    <p:extLst>
      <p:ext uri="{BB962C8B-B14F-4D97-AF65-F5344CB8AC3E}">
        <p14:creationId xmlns:p14="http://schemas.microsoft.com/office/powerpoint/2010/main" val="364012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Streamlined build and deployment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Code change driven app building and deployment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interacts directly with GitHub or Azure DevOps to monitor a branch of your choice and automatically builds and deploys apps and API to Azure.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Workflow based pre-production environment build</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stage the app and enables you to perform reviews before pushing to production.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Multiple pre-production environments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can co-exist at the same time when using Azure Static Web Apps. Each time you create a pull request against the watched branch, a staged version with your changes is deployed to a distinct pre-production environment.</a:t>
            </a:r>
          </a:p>
        </p:txBody>
      </p:sp>
    </p:spTree>
    <p:extLst>
      <p:ext uri="{BB962C8B-B14F-4D97-AF65-F5344CB8AC3E}">
        <p14:creationId xmlns:p14="http://schemas.microsoft.com/office/powerpoint/2010/main" val="297029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Fully managed and cost-effective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A serverless approach with auto scaling keep costs low by matching resources to demand. Suitable for small spiky loads to large sites with sustained traffic.</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Serverless pricing model means you only pay for what you use. No need for idle capacity management and resource over-provisioning.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Automatic handling of all maintenance and updates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Always-on traffic monitoring and real-time mitigation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Built-in authentication and routing rules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indent="0">
              <a:buNone/>
            </a:pPr>
            <a:endParaRPr lang="en-US" dirty="0">
              <a:solidFill>
                <a:srgbClr val="252525"/>
              </a:solidFill>
              <a:effectLst/>
            </a:endParaRPr>
          </a:p>
        </p:txBody>
      </p:sp>
    </p:spTree>
    <p:extLst>
      <p:ext uri="{BB962C8B-B14F-4D97-AF65-F5344CB8AC3E}">
        <p14:creationId xmlns:p14="http://schemas.microsoft.com/office/powerpoint/2010/main" val="138473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CCCCCC"/>
                </a:solidFill>
                <a:effectLst/>
                <a:latin typeface="Consolas" panose="020B0609020204030204" pitchFamily="49" charset="0"/>
              </a:rPr>
              <a:t>The </a:t>
            </a:r>
            <a:r>
              <a:rPr lang="en-US" b="0" dirty="0">
                <a:solidFill>
                  <a:srgbClr val="CE9178"/>
                </a:solidFill>
                <a:effectLst/>
                <a:latin typeface="Consolas" panose="020B0609020204030204" pitchFamily="49" charset="0"/>
              </a:rPr>
              <a:t>portal</a:t>
            </a:r>
            <a:r>
              <a:rPr lang="en-US" b="0" dirty="0">
                <a:solidFill>
                  <a:srgbClr val="CCCCCC"/>
                </a:solidFill>
                <a:effectLst/>
                <a:latin typeface="Consolas" panose="020B0609020204030204" pitchFamily="49" charset="0"/>
              </a:rPr>
              <a:t> of the Contoso Real Estate project is a simulation of a real estate agency where you can view the properties available for sale, rent, or buy. It is the main project, where it contains the home page and the components that will be used on all pages.</a:t>
            </a:r>
          </a:p>
          <a:p>
            <a:pPr marL="158750" indent="0">
              <a:buNone/>
            </a:pPr>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42353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standard communication structure between frontend and backend in an Angular project is through a </a:t>
            </a:r>
            <a:r>
              <a:rPr lang="en-US" b="1" dirty="0" err="1"/>
              <a:t>services.ts</a:t>
            </a:r>
            <a:r>
              <a:rPr lang="en-US" b="1" dirty="0"/>
              <a:t>. </a:t>
            </a:r>
            <a:r>
              <a:rPr lang="en-US" dirty="0"/>
              <a:t>In the </a:t>
            </a:r>
            <a:r>
              <a:rPr lang="en-US" b="1" dirty="0"/>
              <a:t>portal </a:t>
            </a:r>
            <a:r>
              <a:rPr lang="en-US" dirty="0"/>
              <a:t>project of Contoso Real Estate, the communication between frontend and backend and the deployment are managed through the Azure Static Web App CLI.</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terms of execution of the project, the SWA CLI intercepts and forwards HTTP requests to the right components based on purpose when calling APIs, which requires no CORS configuration. If you are running Contoso, you will see the portal available on the 4280 port (check the Ports tab on </a:t>
            </a:r>
            <a:r>
              <a:rPr lang="en-US" dirty="0" err="1"/>
              <a:t>Codespaces</a:t>
            </a:r>
            <a:r>
              <a:rPr lang="en-US" dirty="0"/>
              <a:t>) because it is the default port of the ASWA.</a:t>
            </a:r>
            <a:endParaRPr lang="en-US" sz="1100" b="0" i="0" dirty="0">
              <a:solidFill>
                <a:srgbClr val="171717"/>
              </a:solidFill>
              <a:effectLst/>
              <a:latin typeface="Segoe UI" panose="020B05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589503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10774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D111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027C09-4D65-B3BB-BD31-9A6D929EA65E}"/>
              </a:ext>
            </a:extLst>
          </p:cNvPr>
          <p:cNvSpPr>
            <a:spLocks noGrp="1"/>
          </p:cNvSpPr>
          <p:nvPr>
            <p:ph type="ctrTitle" hasCustomPrompt="1"/>
          </p:nvPr>
        </p:nvSpPr>
        <p:spPr>
          <a:xfrm>
            <a:off x="469535" y="1207617"/>
            <a:ext cx="4969239" cy="1344118"/>
          </a:xfrm>
          <a:prstGeom prst="rect">
            <a:avLst/>
          </a:prstGeom>
        </p:spPr>
        <p:txBody>
          <a:bodyPr/>
          <a:lstStyle>
            <a:lvl1pPr>
              <a:defRPr lang="en-US" sz="3600" b="1" i="0" u="none" strike="noStrike" cap="none" spc="-50" baseline="0">
                <a:solidFill>
                  <a:schemeClr val="bg1"/>
                </a:solidFill>
                <a:latin typeface="Segoe UI Bold"/>
                <a:cs typeface="Segoe UI Bold"/>
                <a:sym typeface="Arial"/>
              </a:defRPr>
            </a:lvl1pPr>
          </a:lstStyle>
          <a:p>
            <a:pPr marR="0" lvl="0">
              <a:spcAft>
                <a:spcPts val="0"/>
              </a:spcAft>
              <a:buClrTx/>
              <a:buFontTx/>
            </a:pPr>
            <a:r>
              <a:rPr lang="en-US" dirty="0"/>
              <a:t>Session name and reference</a:t>
            </a:r>
          </a:p>
        </p:txBody>
      </p:sp>
      <p:pic>
        <p:nvPicPr>
          <p:cNvPr id="14" name="Twitter" descr="Twitter">
            <a:extLst>
              <a:ext uri="{FF2B5EF4-FFF2-40B4-BE49-F238E27FC236}">
                <a16:creationId xmlns:a16="http://schemas.microsoft.com/office/drawing/2014/main" id="{C554A7D0-779F-9D24-DCF3-4F41E0C07452}"/>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3996" y="3945060"/>
            <a:ext cx="336556" cy="336556"/>
          </a:xfrm>
          <a:prstGeom prst="rect">
            <a:avLst/>
          </a:prstGeom>
        </p:spPr>
      </p:pic>
      <p:pic>
        <p:nvPicPr>
          <p:cNvPr id="16" name="Picture 15" descr="LinkedIn">
            <a:extLst>
              <a:ext uri="{FF2B5EF4-FFF2-40B4-BE49-F238E27FC236}">
                <a16:creationId xmlns:a16="http://schemas.microsoft.com/office/drawing/2014/main" id="{BA6C8E6C-7043-0C31-E4E2-27489631E7D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99607" y="3984959"/>
            <a:ext cx="297873" cy="270794"/>
          </a:xfrm>
          <a:prstGeom prst="rect">
            <a:avLst/>
          </a:prstGeom>
        </p:spPr>
      </p:pic>
      <p:sp>
        <p:nvSpPr>
          <p:cNvPr id="18" name="Text Placeholder 35">
            <a:extLst>
              <a:ext uri="{FF2B5EF4-FFF2-40B4-BE49-F238E27FC236}">
                <a16:creationId xmlns:a16="http://schemas.microsoft.com/office/drawing/2014/main" id="{B1C6F68F-1436-58E4-F4F0-93C9CF3F07B9}"/>
              </a:ext>
            </a:extLst>
          </p:cNvPr>
          <p:cNvSpPr>
            <a:spLocks noGrp="1"/>
          </p:cNvSpPr>
          <p:nvPr>
            <p:ph type="body" sz="quarter" idx="10" hasCustomPrompt="1"/>
          </p:nvPr>
        </p:nvSpPr>
        <p:spPr>
          <a:xfrm>
            <a:off x="1743996" y="3038474"/>
            <a:ext cx="4406024" cy="430099"/>
          </a:xfrm>
          <a:prstGeom prst="rect">
            <a:avLst/>
          </a:prstGeom>
        </p:spPr>
        <p:txBody>
          <a:bodyPr/>
          <a:lstStyle>
            <a:lvl1pPr marL="0" indent="0">
              <a:buNone/>
              <a:defRPr sz="2200">
                <a:solidFill>
                  <a:schemeClr val="bg1"/>
                </a:solidFill>
                <a:latin typeface="Segoe UI Semibold" panose="020B0702040204020203" pitchFamily="34" charset="0"/>
                <a:cs typeface="Segoe UI Semibold" panose="020B07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9" name="Text Placeholder 37">
            <a:extLst>
              <a:ext uri="{FF2B5EF4-FFF2-40B4-BE49-F238E27FC236}">
                <a16:creationId xmlns:a16="http://schemas.microsoft.com/office/drawing/2014/main" id="{8F64E9AC-6FB7-3BE9-7FDE-5C5D56B82E63}"/>
              </a:ext>
            </a:extLst>
          </p:cNvPr>
          <p:cNvSpPr>
            <a:spLocks noGrp="1"/>
          </p:cNvSpPr>
          <p:nvPr>
            <p:ph type="body" sz="quarter" idx="11" hasCustomPrompt="1"/>
          </p:nvPr>
        </p:nvSpPr>
        <p:spPr>
          <a:xfrm>
            <a:off x="1752280" y="3537117"/>
            <a:ext cx="3604048" cy="338400"/>
          </a:xfrm>
          <a:prstGeom prst="rect">
            <a:avLst/>
          </a:prstGeom>
        </p:spPr>
        <p:txBody>
          <a:bodyPr/>
          <a:lstStyle>
            <a:lvl1pPr marL="0" indent="0">
              <a:buNone/>
              <a:defRPr lang="en-US" sz="1600" b="0" i="0" u="none" strike="noStrike" cap="none" dirty="0" smtClean="0">
                <a:solidFill>
                  <a:schemeClr val="accent5">
                    <a:lumMod val="60000"/>
                    <a:lumOff val="40000"/>
                  </a:schemeClr>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Speaker position</a:t>
            </a:r>
          </a:p>
        </p:txBody>
      </p:sp>
      <p:sp>
        <p:nvSpPr>
          <p:cNvPr id="20" name="Picture Placeholder 39">
            <a:extLst>
              <a:ext uri="{FF2B5EF4-FFF2-40B4-BE49-F238E27FC236}">
                <a16:creationId xmlns:a16="http://schemas.microsoft.com/office/drawing/2014/main" id="{84BBB378-716A-925E-A735-66A26917842C}"/>
              </a:ext>
            </a:extLst>
          </p:cNvPr>
          <p:cNvSpPr>
            <a:spLocks noGrp="1"/>
          </p:cNvSpPr>
          <p:nvPr>
            <p:ph type="pic" sz="quarter" idx="12"/>
          </p:nvPr>
        </p:nvSpPr>
        <p:spPr>
          <a:xfrm>
            <a:off x="469535" y="3038474"/>
            <a:ext cx="1041816" cy="1041816"/>
          </a:xfrm>
          <a:prstGeom prst="flowChartConnector">
            <a:avLst/>
          </a:prstGeom>
          <a:noFill/>
          <a:ln w="57150" cap="flat" cmpd="sng">
            <a:solidFill>
              <a:srgbClr val="A371F7"/>
            </a:solidFill>
            <a:prstDash val="solid"/>
            <a:round/>
            <a:headEnd type="none" w="sm" len="sm"/>
            <a:tailEnd type="none" w="sm" len="sm"/>
          </a:ln>
          <a:effectLst/>
        </p:spPr>
        <p:txBody>
          <a:bodyPr/>
          <a:lstStyle>
            <a:lvl1pPr>
              <a:defRPr sz="1000"/>
            </a:lvl1pPr>
          </a:lstStyle>
          <a:p>
            <a:endParaRPr lang="en-US" dirty="0"/>
          </a:p>
        </p:txBody>
      </p:sp>
      <p:sp>
        <p:nvSpPr>
          <p:cNvPr id="24" name="Text Placeholder 23">
            <a:extLst>
              <a:ext uri="{FF2B5EF4-FFF2-40B4-BE49-F238E27FC236}">
                <a16:creationId xmlns:a16="http://schemas.microsoft.com/office/drawing/2014/main" id="{530BB634-6E68-B7ED-2563-0616FF69685A}"/>
              </a:ext>
            </a:extLst>
          </p:cNvPr>
          <p:cNvSpPr>
            <a:spLocks noGrp="1"/>
          </p:cNvSpPr>
          <p:nvPr>
            <p:ph type="body" sz="quarter" idx="13" hasCustomPrompt="1"/>
          </p:nvPr>
        </p:nvSpPr>
        <p:spPr>
          <a:xfrm>
            <a:off x="2178675" y="3984959"/>
            <a:ext cx="1296389"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marL="228600" indent="0">
              <a:buNone/>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@username</a:t>
            </a:r>
          </a:p>
        </p:txBody>
      </p:sp>
      <p:sp>
        <p:nvSpPr>
          <p:cNvPr id="26" name="Text Placeholder 25">
            <a:extLst>
              <a:ext uri="{FF2B5EF4-FFF2-40B4-BE49-F238E27FC236}">
                <a16:creationId xmlns:a16="http://schemas.microsoft.com/office/drawing/2014/main" id="{E3CF202B-D232-EAFC-30FB-1E87E4A486E0}"/>
              </a:ext>
            </a:extLst>
          </p:cNvPr>
          <p:cNvSpPr>
            <a:spLocks noGrp="1"/>
          </p:cNvSpPr>
          <p:nvPr>
            <p:ph type="body" sz="quarter" idx="14" hasCustomPrompt="1"/>
          </p:nvPr>
        </p:nvSpPr>
        <p:spPr>
          <a:xfrm>
            <a:off x="4381499" y="3984959"/>
            <a:ext cx="1406993"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in/username</a:t>
            </a:r>
          </a:p>
        </p:txBody>
      </p:sp>
      <p:sp>
        <p:nvSpPr>
          <p:cNvPr id="4" name="Rectangle 3">
            <a:extLst>
              <a:ext uri="{FF2B5EF4-FFF2-40B4-BE49-F238E27FC236}">
                <a16:creationId xmlns:a16="http://schemas.microsoft.com/office/drawing/2014/main" id="{65DFC094-EE7E-1D62-ACA5-7BBBC550B819}"/>
              </a:ext>
            </a:extLst>
          </p:cNvPr>
          <p:cNvSpPr/>
          <p:nvPr userDrawn="1"/>
        </p:nvSpPr>
        <p:spPr>
          <a:xfrm>
            <a:off x="469535" y="474462"/>
            <a:ext cx="3176535" cy="433538"/>
          </a:xfrm>
          <a:prstGeom prst="rect">
            <a:avLst/>
          </a:prstGeom>
          <a:solidFill>
            <a:srgbClr val="FFFFFF"/>
          </a:solidFill>
          <a:ln w="12700" cap="flat" cmpd="sng" algn="ctr">
            <a:noFill/>
            <a:prstDash val="solid"/>
            <a:miter lim="800000"/>
          </a:ln>
          <a:effectLst/>
        </p:spPr>
        <p:txBody>
          <a:bodyPr rtlCol="0" anchor="ctr"/>
          <a:lstStyle/>
          <a:p>
            <a:pPr algn="ctr" defTabSz="1263975">
              <a:buClrTx/>
              <a:buFontTx/>
              <a:buNone/>
              <a:defRPr/>
            </a:pPr>
            <a:r>
              <a:rPr lang="pt-BR" sz="1800" dirty="0">
                <a:solidFill>
                  <a:prstClr val="black"/>
                </a:solidFill>
                <a:latin typeface="Segoe UI Semibold" panose="020B0702040204020203" pitchFamily="34" charset="0"/>
                <a:ea typeface="+mn-ea"/>
                <a:cs typeface="Segoe UI Semibold" panose="020B0702040204020203" pitchFamily="34" charset="0"/>
              </a:rPr>
              <a:t>JavaScript on Azure ☁️</a:t>
            </a:r>
            <a:endParaRPr lang="en-US" sz="1800" dirty="0">
              <a:solidFill>
                <a:prstClr val="black"/>
              </a:solidFill>
              <a:latin typeface="Segoe UI Semibold" panose="020B0702040204020203" pitchFamily="34" charset="0"/>
              <a:ea typeface="+mn-ea"/>
              <a:cs typeface="Segoe UI Semibold" panose="020B0702040204020203" pitchFamily="34" charset="0"/>
            </a:endParaRPr>
          </a:p>
        </p:txBody>
      </p:sp>
      <p:grpSp>
        <p:nvGrpSpPr>
          <p:cNvPr id="11" name="Group 10">
            <a:extLst>
              <a:ext uri="{FF2B5EF4-FFF2-40B4-BE49-F238E27FC236}">
                <a16:creationId xmlns:a16="http://schemas.microsoft.com/office/drawing/2014/main" id="{7863ACB3-926E-6868-CEC5-1F7444B298C1}"/>
              </a:ext>
            </a:extLst>
          </p:cNvPr>
          <p:cNvGrpSpPr/>
          <p:nvPr userDrawn="1"/>
        </p:nvGrpSpPr>
        <p:grpSpPr>
          <a:xfrm>
            <a:off x="-107951" y="4739053"/>
            <a:ext cx="9359901" cy="395260"/>
            <a:chOff x="0" y="12179547"/>
            <a:chExt cx="23376732" cy="987178"/>
          </a:xfrm>
        </p:grpSpPr>
        <p:pic>
          <p:nvPicPr>
            <p:cNvPr id="12" name="Picture 11" descr="A colorful lines and dots&#10;&#10;Description automatically generated">
              <a:extLst>
                <a:ext uri="{FF2B5EF4-FFF2-40B4-BE49-F238E27FC236}">
                  <a16:creationId xmlns:a16="http://schemas.microsoft.com/office/drawing/2014/main" id="{125CE3BC-F06E-60FC-18B2-F2465C8DD78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a:off x="14231456" y="12179547"/>
              <a:ext cx="9145276" cy="987178"/>
            </a:xfrm>
            <a:prstGeom prst="rect">
              <a:avLst/>
            </a:prstGeom>
          </p:spPr>
        </p:pic>
        <p:pic>
          <p:nvPicPr>
            <p:cNvPr id="13" name="Picture 12" descr="A colorful lines and dots&#10;&#10;Description automatically generated">
              <a:extLst>
                <a:ext uri="{FF2B5EF4-FFF2-40B4-BE49-F238E27FC236}">
                  <a16:creationId xmlns:a16="http://schemas.microsoft.com/office/drawing/2014/main" id="{A93CB850-80F8-4AFF-ECB8-B6E3041BC20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flipH="1">
              <a:off x="5086180" y="12179547"/>
              <a:ext cx="9145276" cy="987178"/>
            </a:xfrm>
            <a:prstGeom prst="rect">
              <a:avLst/>
            </a:prstGeom>
          </p:spPr>
        </p:pic>
        <p:pic>
          <p:nvPicPr>
            <p:cNvPr id="15" name="Picture 14" descr="A colorful lines and dots&#10;&#10;Description automatically generated">
              <a:extLst>
                <a:ext uri="{FF2B5EF4-FFF2-40B4-BE49-F238E27FC236}">
                  <a16:creationId xmlns:a16="http://schemas.microsoft.com/office/drawing/2014/main" id="{A449E8B7-FF50-A64B-3838-5CDCAF30D7A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44384" b="80810"/>
            <a:stretch/>
          </p:blipFill>
          <p:spPr>
            <a:xfrm>
              <a:off x="0" y="12179547"/>
              <a:ext cx="5086180" cy="987178"/>
            </a:xfrm>
            <a:prstGeom prst="rect">
              <a:avLst/>
            </a:prstGeom>
          </p:spPr>
        </p:pic>
      </p:grpSp>
    </p:spTree>
    <p:extLst>
      <p:ext uri="{BB962C8B-B14F-4D97-AF65-F5344CB8AC3E}">
        <p14:creationId xmlns:p14="http://schemas.microsoft.com/office/powerpoint/2010/main" val="8020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0. Screenshot, two statements_2">
  <p:cSld name="Screenshot, two statements_2">
    <p:bg>
      <p:bgPr>
        <a:solidFill>
          <a:srgbClr val="0D1117"/>
        </a:solidFill>
        <a:effectLst/>
      </p:bgPr>
    </p:bg>
    <p:spTree>
      <p:nvGrpSpPr>
        <p:cNvPr id="1" name="Shape 1016"/>
        <p:cNvGrpSpPr/>
        <p:nvPr/>
      </p:nvGrpSpPr>
      <p:grpSpPr>
        <a:xfrm>
          <a:off x="0" y="0"/>
          <a:ext cx="0" cy="0"/>
          <a:chOff x="0" y="0"/>
          <a:chExt cx="0" cy="0"/>
        </a:xfrm>
      </p:grpSpPr>
      <p:sp>
        <p:nvSpPr>
          <p:cNvPr id="1017" name="Google Shape;1017;p55"/>
          <p:cNvSpPr/>
          <p:nvPr/>
        </p:nvSpPr>
        <p:spPr>
          <a:xfrm>
            <a:off x="6612435" y="586652"/>
            <a:ext cx="22287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8" name="Google Shape;1018;p55"/>
          <p:cNvSpPr/>
          <p:nvPr/>
        </p:nvSpPr>
        <p:spPr>
          <a:xfrm>
            <a:off x="6612435" y="2644052"/>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9" name="Google Shape;1019;p55"/>
          <p:cNvSpPr/>
          <p:nvPr/>
        </p:nvSpPr>
        <p:spPr>
          <a:xfrm>
            <a:off x="-8428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20" name="Google Shape;1020;p55"/>
          <p:cNvSpPr>
            <a:spLocks noGrp="1"/>
          </p:cNvSpPr>
          <p:nvPr>
            <p:ph type="pic" idx="2"/>
          </p:nvPr>
        </p:nvSpPr>
        <p:spPr>
          <a:xfrm>
            <a:off x="-8428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21" name="Google Shape;1021;p55"/>
          <p:cNvPicPr preferRelativeResize="0"/>
          <p:nvPr/>
        </p:nvPicPr>
        <p:blipFill rotWithShape="1">
          <a:blip r:embed="rId2">
            <a:alphaModFix/>
          </a:blip>
          <a:srcRect/>
          <a:stretch/>
        </p:blipFill>
        <p:spPr>
          <a:xfrm>
            <a:off x="-842884" y="601524"/>
            <a:ext cx="7228331" cy="301809"/>
          </a:xfrm>
          <a:prstGeom prst="rect">
            <a:avLst/>
          </a:prstGeom>
          <a:noFill/>
          <a:ln>
            <a:noFill/>
          </a:ln>
        </p:spPr>
      </p:pic>
      <p:sp>
        <p:nvSpPr>
          <p:cNvPr id="1038" name="Google Shape;1038;p55"/>
          <p:cNvSpPr txBox="1">
            <a:spLocks noGrp="1"/>
          </p:cNvSpPr>
          <p:nvPr>
            <p:ph type="subTitle" idx="1"/>
          </p:nvPr>
        </p:nvSpPr>
        <p:spPr>
          <a:xfrm>
            <a:off x="6762000" y="1033788"/>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39" name="Google Shape;1039;p55"/>
          <p:cNvSpPr txBox="1">
            <a:spLocks noGrp="1"/>
          </p:cNvSpPr>
          <p:nvPr>
            <p:ph type="subTitle" idx="3"/>
          </p:nvPr>
        </p:nvSpPr>
        <p:spPr>
          <a:xfrm>
            <a:off x="6762006" y="1604042"/>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40" name="Google Shape;1040;p55"/>
          <p:cNvSpPr txBox="1">
            <a:spLocks noGrp="1"/>
          </p:cNvSpPr>
          <p:nvPr>
            <p:ph type="subTitle" idx="4"/>
          </p:nvPr>
        </p:nvSpPr>
        <p:spPr>
          <a:xfrm>
            <a:off x="6776500" y="3091263"/>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41" name="Google Shape;1041;p55"/>
          <p:cNvSpPr txBox="1">
            <a:spLocks noGrp="1"/>
          </p:cNvSpPr>
          <p:nvPr>
            <p:ph type="subTitle" idx="5"/>
          </p:nvPr>
        </p:nvSpPr>
        <p:spPr>
          <a:xfrm>
            <a:off x="6776506" y="3661517"/>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4. Screenshot_one statement_2 1">
  <p:cSld name="Screenshot_one statement_2_1">
    <p:spTree>
      <p:nvGrpSpPr>
        <p:cNvPr id="1" name="Shape 1113"/>
        <p:cNvGrpSpPr/>
        <p:nvPr/>
      </p:nvGrpSpPr>
      <p:grpSpPr>
        <a:xfrm>
          <a:off x="0" y="0"/>
          <a:ext cx="0" cy="0"/>
          <a:chOff x="0" y="0"/>
          <a:chExt cx="0" cy="0"/>
        </a:xfrm>
      </p:grpSpPr>
      <p:pic>
        <p:nvPicPr>
          <p:cNvPr id="1114" name="Google Shape;1114;p59"/>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1115" name="Google Shape;1115;p59"/>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16" name="Google Shape;1116;p59"/>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p:spPr>
      </p:sp>
      <p:pic>
        <p:nvPicPr>
          <p:cNvPr id="1117" name="Google Shape;1117;p59"/>
          <p:cNvPicPr preferRelativeResize="0"/>
          <p:nvPr/>
        </p:nvPicPr>
        <p:blipFill rotWithShape="1">
          <a:blip r:embed="rId3">
            <a:alphaModFix/>
          </a:blip>
          <a:srcRect/>
          <a:stretch/>
        </p:blipFill>
        <p:spPr>
          <a:xfrm>
            <a:off x="-1947784" y="601524"/>
            <a:ext cx="7228331" cy="301809"/>
          </a:xfrm>
          <a:prstGeom prst="rect">
            <a:avLst/>
          </a:prstGeom>
          <a:noFill/>
          <a:ln>
            <a:noFill/>
          </a:ln>
        </p:spPr>
      </p:pic>
      <p:sp>
        <p:nvSpPr>
          <p:cNvPr id="1134" name="Google Shape;1134;p59"/>
          <p:cNvSpPr txBox="1">
            <a:spLocks noGrp="1"/>
          </p:cNvSpPr>
          <p:nvPr>
            <p:ph type="subTitle" idx="1"/>
          </p:nvPr>
        </p:nvSpPr>
        <p:spPr>
          <a:xfrm>
            <a:off x="5923263" y="2062525"/>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135" name="Google Shape;1135;p59"/>
          <p:cNvSpPr txBox="1">
            <a:spLocks noGrp="1"/>
          </p:cNvSpPr>
          <p:nvPr>
            <p:ph type="subTitle" idx="3"/>
          </p:nvPr>
        </p:nvSpPr>
        <p:spPr>
          <a:xfrm>
            <a:off x="5923260" y="2632775"/>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5. Large screenshot_1" userDrawn="1">
  <p:cSld name="Large screenshot_1">
    <p:bg>
      <p:bgPr>
        <a:solidFill>
          <a:srgbClr val="0D1117"/>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5. Large screenshot_1" preserve="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extLst>
      <p:ext uri="{BB962C8B-B14F-4D97-AF65-F5344CB8AC3E}">
        <p14:creationId xmlns:p14="http://schemas.microsoft.com/office/powerpoint/2010/main" val="3762157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5. Large screenshot_1" preserve="1" userDrawn="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0"/>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Media Placeholder 2">
            <a:extLst>
              <a:ext uri="{FF2B5EF4-FFF2-40B4-BE49-F238E27FC236}">
                <a16:creationId xmlns:a16="http://schemas.microsoft.com/office/drawing/2014/main" id="{5412CD31-A9A3-FD79-9D4F-D6D5C90DD7CB}"/>
              </a:ext>
            </a:extLst>
          </p:cNvPr>
          <p:cNvSpPr>
            <a:spLocks noGrp="1"/>
          </p:cNvSpPr>
          <p:nvPr>
            <p:ph type="media" sz="quarter" idx="10"/>
          </p:nvPr>
        </p:nvSpPr>
        <p:spPr>
          <a:xfrm>
            <a:off x="370042" y="952417"/>
            <a:ext cx="8403888" cy="4430315"/>
          </a:xfrm>
          <a:prstGeom prst="rect">
            <a:avLst/>
          </a:prstGeom>
        </p:spPr>
        <p:txBody>
          <a:bodyPr/>
          <a:lstStyle/>
          <a:p>
            <a:endParaRPr lang="en-US"/>
          </a:p>
        </p:txBody>
      </p:sp>
      <p:pic>
        <p:nvPicPr>
          <p:cNvPr id="6" name="Google Shape;1140;p60">
            <a:extLst>
              <a:ext uri="{FF2B5EF4-FFF2-40B4-BE49-F238E27FC236}">
                <a16:creationId xmlns:a16="http://schemas.microsoft.com/office/drawing/2014/main" id="{F3781CAC-B3BA-9748-692C-795F5ED4ADDF}"/>
              </a:ext>
            </a:extLst>
          </p:cNvPr>
          <p:cNvPicPr preferRelativeResize="0"/>
          <p:nvPr userDrawn="1"/>
        </p:nvPicPr>
        <p:blipFill rotWithShape="1">
          <a:blip r:embed="rId3">
            <a:alphaModFix/>
          </a:blip>
          <a:srcRect/>
          <a:stretch/>
        </p:blipFill>
        <p:spPr>
          <a:xfrm>
            <a:off x="370042" y="463949"/>
            <a:ext cx="8403888" cy="350893"/>
          </a:xfrm>
          <a:prstGeom prst="rect">
            <a:avLst/>
          </a:prstGeom>
          <a:noFill/>
          <a:ln>
            <a:noFill/>
          </a:ln>
        </p:spPr>
      </p:pic>
    </p:spTree>
    <p:extLst>
      <p:ext uri="{BB962C8B-B14F-4D97-AF65-F5344CB8AC3E}">
        <p14:creationId xmlns:p14="http://schemas.microsoft.com/office/powerpoint/2010/main" val="4243075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5. Four point process">
  <p:cSld name="Four point process">
    <p:spTree>
      <p:nvGrpSpPr>
        <p:cNvPr id="1" name="Shape 2098"/>
        <p:cNvGrpSpPr/>
        <p:nvPr/>
      </p:nvGrpSpPr>
      <p:grpSpPr>
        <a:xfrm>
          <a:off x="0" y="0"/>
          <a:ext cx="0" cy="0"/>
          <a:chOff x="0" y="0"/>
          <a:chExt cx="0" cy="0"/>
        </a:xfrm>
      </p:grpSpPr>
      <p:cxnSp>
        <p:nvCxnSpPr>
          <p:cNvPr id="2099" name="Google Shape;2099;p90"/>
          <p:cNvCxnSpPr/>
          <p:nvPr/>
        </p:nvCxnSpPr>
        <p:spPr>
          <a:xfrm>
            <a:off x="1946447" y="2340107"/>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100" name="Google Shape;2100;p90"/>
          <p:cNvCxnSpPr/>
          <p:nvPr/>
        </p:nvCxnSpPr>
        <p:spPr>
          <a:xfrm rot="10800000">
            <a:off x="1946358" y="2887692"/>
            <a:ext cx="540000" cy="0"/>
          </a:xfrm>
          <a:prstGeom prst="straightConnector1">
            <a:avLst/>
          </a:prstGeom>
          <a:noFill/>
          <a:ln w="19050" cap="rnd" cmpd="sng">
            <a:solidFill>
              <a:schemeClr val="accent2"/>
            </a:solidFill>
            <a:prstDash val="solid"/>
            <a:round/>
            <a:headEnd type="none" w="sm" len="sm"/>
            <a:tailEnd type="none" w="sm" len="sm"/>
          </a:ln>
        </p:spPr>
      </p:cxnSp>
      <p:sp>
        <p:nvSpPr>
          <p:cNvPr id="2101" name="Google Shape;2101;p90"/>
          <p:cNvSpPr/>
          <p:nvPr/>
        </p:nvSpPr>
        <p:spPr>
          <a:xfrm>
            <a:off x="753618" y="786701"/>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2" name="Google Shape;2102;p90"/>
          <p:cNvSpPr/>
          <p:nvPr/>
        </p:nvSpPr>
        <p:spPr>
          <a:xfrm>
            <a:off x="1624123" y="1667417"/>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3" name="Google Shape;2103;p90"/>
          <p:cNvSpPr/>
          <p:nvPr/>
        </p:nvSpPr>
        <p:spPr>
          <a:xfrm>
            <a:off x="2486358" y="2567885"/>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cxnSp>
        <p:nvCxnSpPr>
          <p:cNvPr id="2104" name="Google Shape;2104;p90"/>
          <p:cNvCxnSpPr/>
          <p:nvPr/>
        </p:nvCxnSpPr>
        <p:spPr>
          <a:xfrm>
            <a:off x="1084212" y="1452963"/>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105" name="Google Shape;2105;p90"/>
          <p:cNvCxnSpPr>
            <a:stCxn id="2102" idx="1"/>
          </p:cNvCxnSpPr>
          <p:nvPr/>
        </p:nvCxnSpPr>
        <p:spPr>
          <a:xfrm rot="10800000">
            <a:off x="1084123" y="2000567"/>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106" name="Google Shape;2106;p90"/>
          <p:cNvCxnSpPr/>
          <p:nvPr/>
        </p:nvCxnSpPr>
        <p:spPr>
          <a:xfrm>
            <a:off x="2821857" y="3233066"/>
            <a:ext cx="0" cy="545400"/>
          </a:xfrm>
          <a:prstGeom prst="straightConnector1">
            <a:avLst/>
          </a:prstGeom>
          <a:noFill/>
          <a:ln w="19050" cap="rnd" cmpd="sng">
            <a:solidFill>
              <a:schemeClr val="accent2"/>
            </a:solidFill>
            <a:prstDash val="solid"/>
            <a:round/>
            <a:headEnd type="none" w="sm" len="sm"/>
            <a:tailEnd type="none" w="sm" len="sm"/>
          </a:ln>
        </p:spPr>
      </p:cxnSp>
      <p:cxnSp>
        <p:nvCxnSpPr>
          <p:cNvPr id="2107" name="Google Shape;2107;p90"/>
          <p:cNvCxnSpPr/>
          <p:nvPr/>
        </p:nvCxnSpPr>
        <p:spPr>
          <a:xfrm rot="10800000">
            <a:off x="2821767" y="3780651"/>
            <a:ext cx="540000" cy="0"/>
          </a:xfrm>
          <a:prstGeom prst="straightConnector1">
            <a:avLst/>
          </a:prstGeom>
          <a:noFill/>
          <a:ln w="19050" cap="rnd" cmpd="sng">
            <a:solidFill>
              <a:schemeClr val="accent6"/>
            </a:solidFill>
            <a:prstDash val="solid"/>
            <a:round/>
            <a:headEnd type="none" w="sm" len="sm"/>
            <a:tailEnd type="none" w="sm" len="sm"/>
          </a:ln>
        </p:spPr>
      </p:cxnSp>
      <p:sp>
        <p:nvSpPr>
          <p:cNvPr id="2108" name="Google Shape;2108;p90"/>
          <p:cNvSpPr/>
          <p:nvPr/>
        </p:nvSpPr>
        <p:spPr>
          <a:xfrm>
            <a:off x="3361767" y="3460844"/>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25" name="Google Shape;2125;p90"/>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6" name="Google Shape;2126;p90"/>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7" name="Google Shape;2127;p90"/>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8" name="Google Shape;2128;p90"/>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2. Blank">
  <p:cSld name="1_2. Blank">
    <p:spTree>
      <p:nvGrpSpPr>
        <p:cNvPr id="1" name="Shape 2584"/>
        <p:cNvGrpSpPr/>
        <p:nvPr/>
      </p:nvGrpSpPr>
      <p:grpSpPr>
        <a:xfrm>
          <a:off x="0" y="0"/>
          <a:ext cx="0" cy="0"/>
          <a:chOff x="0" y="0"/>
          <a:chExt cx="0" cy="0"/>
        </a:xfrm>
      </p:grpSpPr>
    </p:spTree>
    <p:extLst>
      <p:ext uri="{BB962C8B-B14F-4D97-AF65-F5344CB8AC3E}">
        <p14:creationId xmlns:p14="http://schemas.microsoft.com/office/powerpoint/2010/main" val="3049860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81007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4000500" y="0"/>
            <a:ext cx="5143500" cy="5143500"/>
          </a:xfrm>
          <a:prstGeom prst="rect">
            <a:avLst/>
          </a:prstGeom>
        </p:spPr>
      </p:pic>
    </p:spTree>
    <p:extLst>
      <p:ext uri="{BB962C8B-B14F-4D97-AF65-F5344CB8AC3E}">
        <p14:creationId xmlns:p14="http://schemas.microsoft.com/office/powerpoint/2010/main" val="149515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736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6. One photo, two statements" userDrawn="1">
  <p:cSld name="One photo, two statements">
    <p:bg>
      <p:bgPr>
        <a:solidFill>
          <a:srgbClr val="0D1117"/>
        </a:solidFill>
        <a:effectLst/>
      </p:bgPr>
    </p:bg>
    <p:spTree>
      <p:nvGrpSpPr>
        <p:cNvPr id="1" name="Shape 909"/>
        <p:cNvGrpSpPr/>
        <p:nvPr/>
      </p:nvGrpSpPr>
      <p:grpSpPr>
        <a:xfrm>
          <a:off x="0" y="0"/>
          <a:ext cx="0" cy="0"/>
          <a:chOff x="0" y="0"/>
          <a:chExt cx="0" cy="0"/>
        </a:xfrm>
      </p:grpSpPr>
      <p:pic>
        <p:nvPicPr>
          <p:cNvPr id="910" name="Google Shape;910;p51"/>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913" name="Google Shape;913;p51"/>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30" name="Google Shape;930;p51"/>
          <p:cNvSpPr txBox="1">
            <a:spLocks noGrp="1"/>
          </p:cNvSpPr>
          <p:nvPr>
            <p:ph type="subTitle" idx="1"/>
          </p:nvPr>
        </p:nvSpPr>
        <p:spPr>
          <a:xfrm>
            <a:off x="5724144" y="148253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latin typeface="Segoe UI Semibold" panose="020B0702040204020203" pitchFamily="34" charset="0"/>
                <a:cs typeface="Segoe UI Semibold" panose="020B0702040204020203" pitchFamily="34" charset="0"/>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931" name="Google Shape;931;p51"/>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latin typeface="Segoe UI Semibold" panose="020B0702040204020203" pitchFamily="34" charset="0"/>
                <a:cs typeface="Segoe UI Semibold" panose="020B0702040204020203" pitchFamily="34" charset="0"/>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5158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2616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19886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20488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2783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62125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4000500" y="0"/>
            <a:ext cx="5143500" cy="5143500"/>
          </a:xfrm>
          <a:prstGeom prst="rect">
            <a:avLst/>
          </a:prstGeom>
        </p:spPr>
      </p:pic>
    </p:spTree>
    <p:extLst>
      <p:ext uri="{BB962C8B-B14F-4D97-AF65-F5344CB8AC3E}">
        <p14:creationId xmlns:p14="http://schemas.microsoft.com/office/powerpoint/2010/main" val="293007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983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10087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34019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913" name="Google Shape;913;p51"/>
          <p:cNvSpPr>
            <a:spLocks noGrp="1"/>
          </p:cNvSpPr>
          <p:nvPr>
            <p:ph type="pic" idx="2"/>
          </p:nvPr>
        </p:nvSpPr>
        <p:spPr>
          <a:xfrm>
            <a:off x="251841"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3182900"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6113959"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1" name="Text Placeholder 37">
            <a:extLst>
              <a:ext uri="{FF2B5EF4-FFF2-40B4-BE49-F238E27FC236}">
                <a16:creationId xmlns:a16="http://schemas.microsoft.com/office/drawing/2014/main" id="{42AAA1F6-BD6E-2123-7C45-D154A5C61E7A}"/>
              </a:ext>
            </a:extLst>
          </p:cNvPr>
          <p:cNvSpPr>
            <a:spLocks noGrp="1"/>
          </p:cNvSpPr>
          <p:nvPr>
            <p:ph type="body" sz="quarter" idx="13"/>
          </p:nvPr>
        </p:nvSpPr>
        <p:spPr>
          <a:xfrm>
            <a:off x="251841"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3182900"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6113959"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3458157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04115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4000500" y="0"/>
            <a:ext cx="5143500" cy="5143500"/>
          </a:xfrm>
          <a:prstGeom prst="rect">
            <a:avLst/>
          </a:prstGeom>
        </p:spPr>
      </p:pic>
    </p:spTree>
    <p:extLst>
      <p:ext uri="{BB962C8B-B14F-4D97-AF65-F5344CB8AC3E}">
        <p14:creationId xmlns:p14="http://schemas.microsoft.com/office/powerpoint/2010/main" val="29133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2688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1615461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718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90054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538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5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1323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4661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484915" y="1524783"/>
            <a:ext cx="3904184"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4754903" y="1524783"/>
            <a:ext cx="3904183"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484914"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4754902"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7037139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8293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1197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9370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1112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4494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800607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559304" cy="830997"/>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4000500" y="0"/>
            <a:ext cx="5143500" cy="51435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8141072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7236432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129112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884001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9. Screenshot, two statements_1">
  <p:cSld name="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593626"/>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504875" y="9699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3" name="Google Shape;1013;p54"/>
          <p:cNvSpPr txBox="1">
            <a:spLocks noGrp="1"/>
          </p:cNvSpPr>
          <p:nvPr>
            <p:ph type="subTitle" idx="3"/>
          </p:nvPr>
        </p:nvSpPr>
        <p:spPr>
          <a:xfrm>
            <a:off x="504881" y="15401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014" name="Google Shape;1014;p54"/>
          <p:cNvSpPr txBox="1">
            <a:spLocks noGrp="1"/>
          </p:cNvSpPr>
          <p:nvPr>
            <p:ph type="subTitle" idx="4"/>
          </p:nvPr>
        </p:nvSpPr>
        <p:spPr>
          <a:xfrm>
            <a:off x="519375" y="30273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5" name="Google Shape;1015;p54"/>
          <p:cNvSpPr txBox="1">
            <a:spLocks noGrp="1"/>
          </p:cNvSpPr>
          <p:nvPr>
            <p:ph type="subTitle" idx="5"/>
          </p:nvPr>
        </p:nvSpPr>
        <p:spPr>
          <a:xfrm>
            <a:off x="519381" y="35976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672577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589028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969525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217867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5797166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785071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83808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254120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275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952239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5" name="Google Shape;995;p54"/>
          <p:cNvSpPr/>
          <p:nvPr/>
        </p:nvSpPr>
        <p:spPr>
          <a:xfrm>
            <a:off x="362484" y="2055030"/>
            <a:ext cx="2228700" cy="1237156"/>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4" name="Google Shape;1014;p54"/>
          <p:cNvSpPr txBox="1">
            <a:spLocks noGrp="1"/>
          </p:cNvSpPr>
          <p:nvPr>
            <p:ph type="subTitle" idx="4"/>
          </p:nvPr>
        </p:nvSpPr>
        <p:spPr>
          <a:xfrm>
            <a:off x="439078" y="2102852"/>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5" name="Google Shape;1015;p54"/>
          <p:cNvSpPr txBox="1">
            <a:spLocks noGrp="1"/>
          </p:cNvSpPr>
          <p:nvPr>
            <p:ph type="subTitle" idx="5"/>
          </p:nvPr>
        </p:nvSpPr>
        <p:spPr>
          <a:xfrm>
            <a:off x="439078" y="2773830"/>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362484" y="3525344"/>
            <a:ext cx="2228700" cy="1237156"/>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439078" y="3584227"/>
            <a:ext cx="2075513" cy="595745"/>
          </a:xfrm>
          <a:prstGeom prst="rect">
            <a:avLst/>
          </a:prstGeom>
          <a:noFill/>
          <a:ln>
            <a:noFill/>
          </a:ln>
        </p:spPr>
        <p:txBody>
          <a:bodyPr spcFirstLastPara="1" wrap="square" lIns="91425" tIns="91425" rIns="91425" bIns="91425" anchor="b" anchorCtr="0">
            <a:noAutofit/>
          </a:bodyPr>
          <a:lstStyle>
            <a:lvl1pP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
        <p:nvSpPr>
          <p:cNvPr id="6" name="Text Placeholder 5">
            <a:extLst>
              <a:ext uri="{FF2B5EF4-FFF2-40B4-BE49-F238E27FC236}">
                <a16:creationId xmlns:a16="http://schemas.microsoft.com/office/drawing/2014/main" id="{7A60F2C7-6B2C-F0F8-2B67-FEE33D7C0D19}"/>
              </a:ext>
            </a:extLst>
          </p:cNvPr>
          <p:cNvSpPr>
            <a:spLocks noGrp="1"/>
          </p:cNvSpPr>
          <p:nvPr>
            <p:ph type="body" sz="quarter" idx="11"/>
          </p:nvPr>
        </p:nvSpPr>
        <p:spPr>
          <a:xfrm>
            <a:off x="439078" y="4238855"/>
            <a:ext cx="2075513" cy="450909"/>
          </a:xfrm>
          <a:prstGeom prst="rect">
            <a:avLst/>
          </a:prstGeom>
          <a:noFill/>
          <a:ln>
            <a:noFill/>
          </a:ln>
        </p:spPr>
        <p:txBody>
          <a:bodyPr spcFirstLastPara="1" wrap="square" lIns="91425" tIns="91425" rIns="91425" bIns="91425" anchor="t" anchorCtr="0">
            <a:noAutofit/>
          </a:bodyPr>
          <a:lstStyle>
            <a:lvl1pPr>
              <a:defRPr lang="en-US" sz="1200" smtClean="0">
                <a:solidFill>
                  <a:schemeClr val="dk2"/>
                </a:solidFill>
              </a:defRPr>
            </a:lvl1pPr>
            <a:lvl2pPr>
              <a:defRPr lang="en-US" sz="1200" smtClean="0">
                <a:solidFill>
                  <a:schemeClr val="dk2"/>
                </a:solidFill>
              </a:defRPr>
            </a:lvl2pPr>
            <a:lvl3pPr>
              <a:defRPr lang="en-US" sz="1200" smtClean="0">
                <a:solidFill>
                  <a:schemeClr val="dk2"/>
                </a:solidFill>
              </a:defRPr>
            </a:lvl3pPr>
            <a:lvl4pPr>
              <a:defRPr lang="en-US" sz="1200" smtClean="0">
                <a:solidFill>
                  <a:schemeClr val="dk2"/>
                </a:solidFill>
              </a:defRPr>
            </a:lvl4pPr>
            <a:lvl5pPr>
              <a:defRPr lang="en-US" sz="1200">
                <a:solidFill>
                  <a:schemeClr val="dk2"/>
                </a:solidFill>
              </a:defRPr>
            </a:lvl5pPr>
          </a:lstStyle>
          <a:p>
            <a:pPr lvl="0">
              <a:buClr>
                <a:schemeClr val="dk2"/>
              </a:buClr>
              <a:buSzPts val="1200"/>
              <a:buNone/>
            </a:pPr>
            <a:r>
              <a:rPr lang="en-US" dirty="0"/>
              <a:t>Click to edit Master text styles</a:t>
            </a:r>
          </a:p>
        </p:txBody>
      </p:sp>
    </p:spTree>
    <p:extLst>
      <p:ext uri="{BB962C8B-B14F-4D97-AF65-F5344CB8AC3E}">
        <p14:creationId xmlns:p14="http://schemas.microsoft.com/office/powerpoint/2010/main" val="23555592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532685"/>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9740362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4681152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93013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1597624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3586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749142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5612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52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121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245630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285647"/>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055030"/>
            <a:ext cx="2228700" cy="1237156"/>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439228" y="599526"/>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3" name="Google Shape;1013;p54"/>
          <p:cNvSpPr txBox="1">
            <a:spLocks noGrp="1"/>
          </p:cNvSpPr>
          <p:nvPr>
            <p:ph type="subTitle" idx="3"/>
          </p:nvPr>
        </p:nvSpPr>
        <p:spPr>
          <a:xfrm>
            <a:off x="439228" y="1291026"/>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14" name="Google Shape;1014;p54"/>
          <p:cNvSpPr txBox="1">
            <a:spLocks noGrp="1"/>
          </p:cNvSpPr>
          <p:nvPr>
            <p:ph type="subTitle" idx="4"/>
          </p:nvPr>
        </p:nvSpPr>
        <p:spPr>
          <a:xfrm>
            <a:off x="439078" y="2102852"/>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5" name="Google Shape;1015;p54"/>
          <p:cNvSpPr txBox="1">
            <a:spLocks noGrp="1"/>
          </p:cNvSpPr>
          <p:nvPr>
            <p:ph type="subTitle" idx="5"/>
          </p:nvPr>
        </p:nvSpPr>
        <p:spPr>
          <a:xfrm>
            <a:off x="439078" y="2773830"/>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362484" y="3525344"/>
            <a:ext cx="2228700" cy="1237156"/>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439078" y="3584227"/>
            <a:ext cx="2075513" cy="595745"/>
          </a:xfrm>
          <a:prstGeom prst="rect">
            <a:avLst/>
          </a:prstGeom>
          <a:noFill/>
          <a:ln>
            <a:noFill/>
          </a:ln>
        </p:spPr>
        <p:txBody>
          <a:bodyPr spcFirstLastPara="1" wrap="square" lIns="91425" tIns="91425" rIns="91425" bIns="91425" anchor="b" anchorCtr="0">
            <a:noAutofit/>
          </a:bodyPr>
          <a:lstStyle>
            <a:lvl1pP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
        <p:nvSpPr>
          <p:cNvPr id="6" name="Text Placeholder 5">
            <a:extLst>
              <a:ext uri="{FF2B5EF4-FFF2-40B4-BE49-F238E27FC236}">
                <a16:creationId xmlns:a16="http://schemas.microsoft.com/office/drawing/2014/main" id="{7A60F2C7-6B2C-F0F8-2B67-FEE33D7C0D19}"/>
              </a:ext>
            </a:extLst>
          </p:cNvPr>
          <p:cNvSpPr>
            <a:spLocks noGrp="1"/>
          </p:cNvSpPr>
          <p:nvPr>
            <p:ph type="body" sz="quarter" idx="11"/>
          </p:nvPr>
        </p:nvSpPr>
        <p:spPr>
          <a:xfrm>
            <a:off x="439078" y="4238855"/>
            <a:ext cx="2075513" cy="450909"/>
          </a:xfrm>
          <a:prstGeom prst="rect">
            <a:avLst/>
          </a:prstGeom>
          <a:noFill/>
          <a:ln>
            <a:noFill/>
          </a:ln>
        </p:spPr>
        <p:txBody>
          <a:bodyPr spcFirstLastPara="1" wrap="square" lIns="91425" tIns="91425" rIns="91425" bIns="91425" anchor="t" anchorCtr="0">
            <a:noAutofit/>
          </a:bodyPr>
          <a:lstStyle>
            <a:lvl1pPr>
              <a:defRPr lang="en-US" sz="1200" smtClean="0">
                <a:solidFill>
                  <a:schemeClr val="dk2"/>
                </a:solidFill>
              </a:defRPr>
            </a:lvl1pPr>
            <a:lvl2pPr>
              <a:defRPr lang="en-US" sz="1200" smtClean="0">
                <a:solidFill>
                  <a:schemeClr val="dk2"/>
                </a:solidFill>
              </a:defRPr>
            </a:lvl2pPr>
            <a:lvl3pPr>
              <a:defRPr lang="en-US" sz="1200" smtClean="0">
                <a:solidFill>
                  <a:schemeClr val="dk2"/>
                </a:solidFill>
              </a:defRPr>
            </a:lvl3pPr>
            <a:lvl4pPr>
              <a:defRPr lang="en-US" sz="1200" smtClean="0">
                <a:solidFill>
                  <a:schemeClr val="dk2"/>
                </a:solidFill>
              </a:defRPr>
            </a:lvl4pPr>
            <a:lvl5pPr>
              <a:defRPr lang="en-US" sz="1200">
                <a:solidFill>
                  <a:schemeClr val="dk2"/>
                </a:solidFill>
              </a:defRPr>
            </a:lvl5pPr>
          </a:lstStyle>
          <a:p>
            <a:pPr lvl="0">
              <a:buClr>
                <a:schemeClr val="dk2"/>
              </a:buClr>
              <a:buSzPts val="1200"/>
              <a:buNone/>
            </a:pPr>
            <a:r>
              <a:rPr lang="en-US" dirty="0"/>
              <a:t>Click to edit Master text styles</a:t>
            </a:r>
          </a:p>
        </p:txBody>
      </p:sp>
    </p:spTree>
    <p:extLst>
      <p:ext uri="{BB962C8B-B14F-4D97-AF65-F5344CB8AC3E}">
        <p14:creationId xmlns:p14="http://schemas.microsoft.com/office/powerpoint/2010/main" val="1344138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099992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pic>
        <p:nvPicPr>
          <p:cNvPr id="3" name="Google Shape;1044;p56">
            <a:extLst>
              <a:ext uri="{FF2B5EF4-FFF2-40B4-BE49-F238E27FC236}">
                <a16:creationId xmlns:a16="http://schemas.microsoft.com/office/drawing/2014/main" id="{8A0C9C5E-73AE-4FD7-05B4-5CB899DEF9F3}"/>
              </a:ext>
            </a:extLst>
          </p:cNvPr>
          <p:cNvPicPr preferRelativeResize="0"/>
          <p:nvPr userDrawn="1"/>
        </p:nvPicPr>
        <p:blipFill rotWithShape="1">
          <a:blip r:embed="rId2">
            <a:alphaModFix/>
          </a:blip>
          <a:srcRect/>
          <a:stretch/>
        </p:blipFill>
        <p:spPr>
          <a:xfrm>
            <a:off x="2234225" y="-533939"/>
            <a:ext cx="5143500" cy="5143500"/>
          </a:xfrm>
          <a:prstGeom prst="rect">
            <a:avLst/>
          </a:prstGeom>
          <a:noFill/>
          <a:ln>
            <a:noFill/>
          </a:ln>
        </p:spPr>
      </p:pic>
      <p:sp>
        <p:nvSpPr>
          <p:cNvPr id="992" name="Google Shape;992;p54"/>
          <p:cNvSpPr>
            <a:spLocks noGrp="1"/>
          </p:cNvSpPr>
          <p:nvPr>
            <p:ph type="pic" idx="2"/>
          </p:nvPr>
        </p:nvSpPr>
        <p:spPr>
          <a:xfrm>
            <a:off x="3099659" y="1219988"/>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3">
            <a:alphaModFix/>
          </a:blip>
          <a:srcRect/>
          <a:stretch/>
        </p:blipFill>
        <p:spPr>
          <a:xfrm>
            <a:off x="3099658" y="918178"/>
            <a:ext cx="7228331" cy="301809"/>
          </a:xfrm>
          <a:prstGeom prst="rect">
            <a:avLst/>
          </a:prstGeom>
          <a:noFill/>
          <a:ln>
            <a:noFill/>
          </a:ln>
        </p:spPr>
      </p:pic>
    </p:spTree>
    <p:extLst>
      <p:ext uri="{BB962C8B-B14F-4D97-AF65-F5344CB8AC3E}">
        <p14:creationId xmlns:p14="http://schemas.microsoft.com/office/powerpoint/2010/main" val="2783738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4" name="Google Shape;994;p54"/>
          <p:cNvSpPr/>
          <p:nvPr/>
        </p:nvSpPr>
        <p:spPr>
          <a:xfrm>
            <a:off x="261872" y="1821871"/>
            <a:ext cx="2676656" cy="1725063"/>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233672" y="1830338"/>
            <a:ext cx="2676656" cy="1725064"/>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261871" y="1821870"/>
            <a:ext cx="2676655" cy="1725063"/>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4" name="Google Shape;1014;p54"/>
          <p:cNvSpPr txBox="1">
            <a:spLocks noGrp="1"/>
          </p:cNvSpPr>
          <p:nvPr>
            <p:ph type="subTitle" idx="4"/>
          </p:nvPr>
        </p:nvSpPr>
        <p:spPr>
          <a:xfrm>
            <a:off x="3233672" y="1830338"/>
            <a:ext cx="2676656" cy="1716597"/>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6180070" y="1821870"/>
            <a:ext cx="2659722" cy="1725064"/>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6180072" y="1821870"/>
            <a:ext cx="2659722" cy="1725064"/>
          </a:xfrm>
          <a:prstGeom prst="rect">
            <a:avLst/>
          </a:prstGeom>
          <a:noFill/>
          <a:ln>
            <a:noFill/>
          </a:ln>
        </p:spPr>
        <p:txBody>
          <a:bodyPr spcFirstLastPara="1" wrap="square" lIns="91425" tIns="91425" rIns="91425" bIns="91425" anchor="ctr" anchorCtr="0">
            <a:noAutofit/>
          </a:bodyPr>
          <a:lstStyle>
            <a:lvl1pPr algn="ct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Tree>
    <p:extLst>
      <p:ext uri="{BB962C8B-B14F-4D97-AF65-F5344CB8AC3E}">
        <p14:creationId xmlns:p14="http://schemas.microsoft.com/office/powerpoint/2010/main" val="3744432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55" Type="http://schemas.openxmlformats.org/officeDocument/2006/relationships/theme" Target="../theme/theme2.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image" Target="../media/image8.emf"/><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p:nvPr/>
        </p:nvSpPr>
        <p:spPr>
          <a:xfrm>
            <a:off x="179143"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8" name="Google Shape;8;p1"/>
          <p:cNvSpPr txBox="1"/>
          <p:nvPr/>
        </p:nvSpPr>
        <p:spPr>
          <a:xfrm>
            <a:off x="3670945" y="4689677"/>
            <a:ext cx="18021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9" name="Google Shape;9;p1"/>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Tree>
  </p:cSld>
  <p:clrMap bg1="lt1" tx1="dk1" bg2="dk2" tx2="lt2" accent1="accent1" accent2="accent2" accent3="accent3" accent4="accent4" accent5="accent5" accent6="accent6" hlink="hlink" folHlink="folHlink"/>
  <p:sldLayoutIdLst>
    <p:sldLayoutId id="2147483907" r:id="rId1"/>
    <p:sldLayoutId id="2147483697" r:id="rId2"/>
    <p:sldLayoutId id="2147483908" r:id="rId3"/>
    <p:sldLayoutId id="2147483967" r:id="rId4"/>
    <p:sldLayoutId id="2147483700" r:id="rId5"/>
    <p:sldLayoutId id="2147483966" r:id="rId6"/>
    <p:sldLayoutId id="2147484024" r:id="rId7"/>
    <p:sldLayoutId id="2147484025" r:id="rId8"/>
    <p:sldLayoutId id="2147483968" r:id="rId9"/>
    <p:sldLayoutId id="2147483701" r:id="rId10"/>
    <p:sldLayoutId id="2147483705" r:id="rId11"/>
    <p:sldLayoutId id="2147483706" r:id="rId12"/>
    <p:sldLayoutId id="2147483909" r:id="rId13"/>
    <p:sldLayoutId id="2147483910" r:id="rId14"/>
    <p:sldLayoutId id="2147483736" r:id="rId15"/>
    <p:sldLayoutId id="21474839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7132320" y="2132830"/>
            <a:ext cx="5143500" cy="877841"/>
          </a:xfrm>
          <a:prstGeom prst="rect">
            <a:avLst/>
          </a:prstGeom>
        </p:spPr>
      </p:pic>
    </p:spTree>
    <p:extLst>
      <p:ext uri="{BB962C8B-B14F-4D97-AF65-F5344CB8AC3E}">
        <p14:creationId xmlns:p14="http://schemas.microsoft.com/office/powerpoint/2010/main" val="694730717"/>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3999" r:id="rId30"/>
    <p:sldLayoutId id="2147484000" r:id="rId31"/>
    <p:sldLayoutId id="2147484001" r:id="rId32"/>
    <p:sldLayoutId id="2147484002" r:id="rId33"/>
    <p:sldLayoutId id="2147484003" r:id="rId34"/>
    <p:sldLayoutId id="2147484004" r:id="rId35"/>
    <p:sldLayoutId id="2147484005" r:id="rId36"/>
    <p:sldLayoutId id="2147484006" r:id="rId37"/>
    <p:sldLayoutId id="2147484007" r:id="rId38"/>
    <p:sldLayoutId id="2147484008" r:id="rId39"/>
    <p:sldLayoutId id="2147484009" r:id="rId40"/>
    <p:sldLayoutId id="2147484010" r:id="rId41"/>
    <p:sldLayoutId id="2147484011" r:id="rId42"/>
    <p:sldLayoutId id="2147484012" r:id="rId43"/>
    <p:sldLayoutId id="2147484013" r:id="rId44"/>
    <p:sldLayoutId id="2147484014" r:id="rId45"/>
    <p:sldLayoutId id="2147484015" r:id="rId46"/>
    <p:sldLayoutId id="2147484016" r:id="rId47"/>
    <p:sldLayoutId id="2147484017" r:id="rId48"/>
    <p:sldLayoutId id="2147484018" r:id="rId49"/>
    <p:sldLayoutId id="2147484019" r:id="rId50"/>
    <p:sldLayoutId id="2147484020" r:id="rId51"/>
    <p:sldLayoutId id="2147484021" r:id="rId52"/>
    <p:sldLayoutId id="2147484022" r:id="rId53"/>
    <p:sldLayoutId id="2147484023" r:id="rId5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0883-E2AD-4B78-6473-E5A257CAA2F2}"/>
              </a:ext>
            </a:extLst>
          </p:cNvPr>
          <p:cNvSpPr>
            <a:spLocks noGrp="1"/>
          </p:cNvSpPr>
          <p:nvPr>
            <p:ph type="ctrTitle"/>
          </p:nvPr>
        </p:nvSpPr>
        <p:spPr>
          <a:xfrm>
            <a:off x="358698" y="1168870"/>
            <a:ext cx="8074102" cy="1705264"/>
          </a:xfrm>
        </p:spPr>
        <p:txBody>
          <a:bodyPr anchor="ctr"/>
          <a:lstStyle/>
          <a:p>
            <a:r>
              <a:rPr lang="en-US" sz="4400" dirty="0"/>
              <a:t>Deploy the portal with Azure Static Web App CLI</a:t>
            </a:r>
          </a:p>
        </p:txBody>
      </p:sp>
      <p:sp>
        <p:nvSpPr>
          <p:cNvPr id="3" name="Text Placeholder 2">
            <a:extLst>
              <a:ext uri="{FF2B5EF4-FFF2-40B4-BE49-F238E27FC236}">
                <a16:creationId xmlns:a16="http://schemas.microsoft.com/office/drawing/2014/main" id="{99EE78F5-3D3B-0D30-EAFC-44883598F700}"/>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10042933-D1C3-AFE4-5979-F4B3F4705357}"/>
              </a:ext>
            </a:extLst>
          </p:cNvPr>
          <p:cNvSpPr>
            <a:spLocks noGrp="1"/>
          </p:cNvSpPr>
          <p:nvPr>
            <p:ph type="body" sz="quarter" idx="11"/>
          </p:nvPr>
        </p:nvSpPr>
        <p:spPr/>
        <p:txBody>
          <a:bodyPr/>
          <a:lstStyle/>
          <a:p>
            <a:endParaRPr lang="en-US"/>
          </a:p>
        </p:txBody>
      </p:sp>
      <p:sp>
        <p:nvSpPr>
          <p:cNvPr id="5" name="Picture Placeholder 4">
            <a:extLst>
              <a:ext uri="{FF2B5EF4-FFF2-40B4-BE49-F238E27FC236}">
                <a16:creationId xmlns:a16="http://schemas.microsoft.com/office/drawing/2014/main" id="{648BFD6C-FE65-3A4B-F783-222B6D4277FE}"/>
              </a:ext>
            </a:extLst>
          </p:cNvPr>
          <p:cNvSpPr>
            <a:spLocks noGrp="1"/>
          </p:cNvSpPr>
          <p:nvPr>
            <p:ph type="pic" sz="quarter" idx="12"/>
          </p:nvPr>
        </p:nvSpPr>
        <p:spPr/>
        <p:txBody>
          <a:bodyPr/>
          <a:lstStyle/>
          <a:p>
            <a:endParaRPr lang="en-US"/>
          </a:p>
        </p:txBody>
      </p:sp>
      <p:sp>
        <p:nvSpPr>
          <p:cNvPr id="6" name="Text Placeholder 5">
            <a:extLst>
              <a:ext uri="{FF2B5EF4-FFF2-40B4-BE49-F238E27FC236}">
                <a16:creationId xmlns:a16="http://schemas.microsoft.com/office/drawing/2014/main" id="{76FEB4A7-B06A-0E46-73E6-73F9F96FDD7D}"/>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41B1962F-DA15-096A-CA7A-BDC33B09AB64}"/>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491427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Segoe UI Semibold" panose="020B0702040204020203" pitchFamily="34" charset="0"/>
                <a:cs typeface="Segoe UI Semibold" panose="020B0702040204020203" pitchFamily="34" charset="0"/>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336145"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chemeClr val="tx2">
                      <a:lumMod val="95000"/>
                    </a:schemeClr>
                  </a:solidFill>
                  <a:effectLst/>
                  <a:uLnTx/>
                  <a:uFillTx/>
                  <a:latin typeface="Segoe UI Semibold"/>
                  <a:ea typeface="+mn-ea"/>
                  <a:cs typeface="Segoe UI Semibold" panose="020B0702040204020203" pitchFamily="34" charset="0"/>
                </a:rPr>
                <a:t>Global hosting</a:t>
              </a:r>
              <a:endParaRPr kumimoji="0" lang="en-US" sz="1800" b="0" i="0" u="none" strike="noStrike" kern="1200" cap="none" spc="0" normalizeH="0" baseline="0" noProof="0" dirty="0">
                <a:ln w="3175">
                  <a:noFill/>
                </a:ln>
                <a:solidFill>
                  <a:schemeClr val="tx2">
                    <a:lumMod val="95000"/>
                  </a:schemeClr>
                </a:solidFill>
                <a:effectLst/>
                <a:uLnTx/>
                <a:uFillTx/>
                <a:latin typeface="Segoe UI"/>
                <a:ea typeface="+mn-ea"/>
                <a:cs typeface="Segoe UI Semibold"/>
              </a:endParaRPr>
            </a:p>
          </p:txBody>
        </p:sp>
      </p:grpSp>
    </p:spTree>
    <p:extLst>
      <p:ext uri="{BB962C8B-B14F-4D97-AF65-F5344CB8AC3E}">
        <p14:creationId xmlns:p14="http://schemas.microsoft.com/office/powerpoint/2010/main" val="287069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Segoe UI Semibold" panose="020B0702040204020203" pitchFamily="34" charset="0"/>
                <a:cs typeface="Segoe UI Semibold" panose="020B0702040204020203" pitchFamily="34" charset="0"/>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336145"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chemeClr val="tx2">
                      <a:lumMod val="95000"/>
                    </a:schemeClr>
                  </a:solidFill>
                  <a:effectLst/>
                  <a:uLnTx/>
                  <a:uFillTx/>
                  <a:latin typeface="Segoe UI Semibold"/>
                  <a:ea typeface="+mn-ea"/>
                  <a:cs typeface="Segoe UI Semibold" panose="020B0702040204020203" pitchFamily="34" charset="0"/>
                </a:rPr>
                <a:t>Global hosting</a:t>
              </a:r>
              <a:endParaRPr kumimoji="0" lang="en-US" sz="1800" b="0" i="0" u="none" strike="noStrike" kern="1200" cap="none" spc="0" normalizeH="0" baseline="0" noProof="0" dirty="0">
                <a:ln w="3175">
                  <a:noFill/>
                </a:ln>
                <a:solidFill>
                  <a:schemeClr val="tx2">
                    <a:lumMod val="95000"/>
                  </a:schemeClr>
                </a:solidFill>
                <a:effectLst/>
                <a:uLnTx/>
                <a:uFillTx/>
                <a:latin typeface="Segoe UI"/>
                <a:ea typeface="+mn-ea"/>
                <a:cs typeface="Segoe UI Semibold"/>
              </a:endParaRPr>
            </a:p>
          </p:txBody>
        </p:sp>
      </p:grpSp>
      <p:grpSp>
        <p:nvGrpSpPr>
          <p:cNvPr id="50" name="Group 49">
            <a:extLst>
              <a:ext uri="{FF2B5EF4-FFF2-40B4-BE49-F238E27FC236}">
                <a16:creationId xmlns:a16="http://schemas.microsoft.com/office/drawing/2014/main" id="{01FAF663-9756-3A35-346B-17B317B1FD51}"/>
              </a:ext>
            </a:extLst>
          </p:cNvPr>
          <p:cNvGrpSpPr/>
          <p:nvPr/>
        </p:nvGrpSpPr>
        <p:grpSpPr>
          <a:xfrm>
            <a:off x="4830974" y="1724726"/>
            <a:ext cx="4151277" cy="1292662"/>
            <a:chOff x="4778760" y="1669095"/>
            <a:chExt cx="4151277" cy="1292662"/>
          </a:xfrm>
        </p:grpSpPr>
        <p:grpSp>
          <p:nvGrpSpPr>
            <p:cNvPr id="33" name="app development" descr="End-to-end development experience icon">
              <a:extLst>
                <a:ext uri="{FF2B5EF4-FFF2-40B4-BE49-F238E27FC236}">
                  <a16:creationId xmlns:a16="http://schemas.microsoft.com/office/drawing/2014/main" id="{563BFECD-2852-3118-C5CC-7685609CA126}"/>
                </a:ext>
                <a:ext uri="{C183D7F6-B498-43B3-948B-1728B52AA6E4}">
                  <adec:decorative xmlns:adec="http://schemas.microsoft.com/office/drawing/2017/decorative" val="0"/>
                </a:ext>
              </a:extLst>
            </p:cNvPr>
            <p:cNvGrpSpPr/>
            <p:nvPr/>
          </p:nvGrpSpPr>
          <p:grpSpPr>
            <a:xfrm>
              <a:off x="4778760" y="1726245"/>
              <a:ext cx="495807" cy="298971"/>
              <a:chOff x="1619314" y="4920550"/>
              <a:chExt cx="500421" cy="301755"/>
            </a:xfrm>
          </p:grpSpPr>
          <p:sp>
            <p:nvSpPr>
              <p:cNvPr id="34" name="Freeform: Shape 33">
                <a:extLst>
                  <a:ext uri="{FF2B5EF4-FFF2-40B4-BE49-F238E27FC236}">
                    <a16:creationId xmlns:a16="http://schemas.microsoft.com/office/drawing/2014/main" id="{9D6E8D7A-73C2-08DE-5EEF-EF5F9D50F6D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5" name="Freeform: Shape 34">
                <a:extLst>
                  <a:ext uri="{FF2B5EF4-FFF2-40B4-BE49-F238E27FC236}">
                    <a16:creationId xmlns:a16="http://schemas.microsoft.com/office/drawing/2014/main" id="{22283D13-F96C-7FD6-E85F-962C565AF05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6" name="Freeform: Shape 35">
                <a:extLst>
                  <a:ext uri="{FF2B5EF4-FFF2-40B4-BE49-F238E27FC236}">
                    <a16:creationId xmlns:a16="http://schemas.microsoft.com/office/drawing/2014/main" id="{7A63442B-664F-5CBD-3ACF-279810D5D1DC}"/>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7" name="Freeform: Shape 36">
                <a:extLst>
                  <a:ext uri="{FF2B5EF4-FFF2-40B4-BE49-F238E27FC236}">
                    <a16:creationId xmlns:a16="http://schemas.microsoft.com/office/drawing/2014/main" id="{DB05152C-18E5-E262-E5F5-009030A0154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grpSp>
        <p:sp>
          <p:nvSpPr>
            <p:cNvPr id="38" name="Rectangle 37">
              <a:extLst>
                <a:ext uri="{FF2B5EF4-FFF2-40B4-BE49-F238E27FC236}">
                  <a16:creationId xmlns:a16="http://schemas.microsoft.com/office/drawing/2014/main" id="{95EB0223-A04A-B025-6D62-51E7F434AD0F}"/>
                </a:ext>
                <a:ext uri="{C183D7F6-B498-43B3-948B-1728B52AA6E4}">
                  <adec:decorative xmlns:adec="http://schemas.microsoft.com/office/drawing/2017/decorative" val="1"/>
                </a:ext>
              </a:extLst>
            </p:cNvPr>
            <p:cNvSpPr>
              <a:spLocks/>
            </p:cNvSpPr>
            <p:nvPr/>
          </p:nvSpPr>
          <p:spPr bwMode="auto">
            <a:xfrm>
              <a:off x="5656097" y="1669095"/>
              <a:ext cx="327394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36145">
                <a:spcAft>
                  <a:spcPts val="450"/>
                </a:spcAft>
                <a:buClrTx/>
              </a:pPr>
              <a:r>
                <a:rPr lang="en-US" sz="2800" kern="1200" dirty="0">
                  <a:solidFill>
                    <a:schemeClr val="tx2">
                      <a:lumMod val="95000"/>
                    </a:schemeClr>
                  </a:solidFill>
                  <a:latin typeface="Segoe UI Semibold"/>
                  <a:ea typeface="+mn-ea"/>
                  <a:cs typeface="Segoe UI Semibold" panose="020B0702040204020203" pitchFamily="34" charset="0"/>
                </a:rPr>
                <a:t>End-to-end development experience</a:t>
              </a:r>
            </a:p>
          </p:txBody>
        </p:sp>
      </p:grpSp>
    </p:spTree>
    <p:extLst>
      <p:ext uri="{BB962C8B-B14F-4D97-AF65-F5344CB8AC3E}">
        <p14:creationId xmlns:p14="http://schemas.microsoft.com/office/powerpoint/2010/main" val="268605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Segoe UI Semibold" panose="020B0702040204020203" pitchFamily="34" charset="0"/>
                <a:cs typeface="Segoe UI Semibold" panose="020B0702040204020203" pitchFamily="34" charset="0"/>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336145"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chemeClr val="tx2">
                      <a:lumMod val="95000"/>
                    </a:schemeClr>
                  </a:solidFill>
                  <a:effectLst/>
                  <a:uLnTx/>
                  <a:uFillTx/>
                  <a:latin typeface="Segoe UI Semibold"/>
                  <a:ea typeface="+mn-ea"/>
                  <a:cs typeface="Segoe UI Semibold" panose="020B0702040204020203" pitchFamily="34" charset="0"/>
                </a:rPr>
                <a:t>Global hosting</a:t>
              </a:r>
              <a:endParaRPr kumimoji="0" lang="en-US" sz="1800" b="0" i="0" u="none" strike="noStrike" kern="1200" cap="none" spc="0" normalizeH="0" baseline="0" noProof="0" dirty="0">
                <a:ln w="3175">
                  <a:noFill/>
                </a:ln>
                <a:solidFill>
                  <a:schemeClr val="tx2">
                    <a:lumMod val="95000"/>
                  </a:schemeClr>
                </a:solidFill>
                <a:effectLst/>
                <a:uLnTx/>
                <a:uFillTx/>
                <a:latin typeface="Segoe UI"/>
                <a:ea typeface="+mn-ea"/>
                <a:cs typeface="Segoe UI Semibold"/>
              </a:endParaRPr>
            </a:p>
          </p:txBody>
        </p:sp>
      </p:grpSp>
      <p:grpSp>
        <p:nvGrpSpPr>
          <p:cNvPr id="50" name="Group 49">
            <a:extLst>
              <a:ext uri="{FF2B5EF4-FFF2-40B4-BE49-F238E27FC236}">
                <a16:creationId xmlns:a16="http://schemas.microsoft.com/office/drawing/2014/main" id="{01FAF663-9756-3A35-346B-17B317B1FD51}"/>
              </a:ext>
            </a:extLst>
          </p:cNvPr>
          <p:cNvGrpSpPr/>
          <p:nvPr/>
        </p:nvGrpSpPr>
        <p:grpSpPr>
          <a:xfrm>
            <a:off x="4830974" y="1724726"/>
            <a:ext cx="4151277" cy="1292662"/>
            <a:chOff x="4778760" y="1669095"/>
            <a:chExt cx="4151277" cy="1292662"/>
          </a:xfrm>
        </p:grpSpPr>
        <p:grpSp>
          <p:nvGrpSpPr>
            <p:cNvPr id="33" name="app development" descr="End-to-end development experience icon">
              <a:extLst>
                <a:ext uri="{FF2B5EF4-FFF2-40B4-BE49-F238E27FC236}">
                  <a16:creationId xmlns:a16="http://schemas.microsoft.com/office/drawing/2014/main" id="{563BFECD-2852-3118-C5CC-7685609CA126}"/>
                </a:ext>
                <a:ext uri="{C183D7F6-B498-43B3-948B-1728B52AA6E4}">
                  <adec:decorative xmlns:adec="http://schemas.microsoft.com/office/drawing/2017/decorative" val="0"/>
                </a:ext>
              </a:extLst>
            </p:cNvPr>
            <p:cNvGrpSpPr/>
            <p:nvPr/>
          </p:nvGrpSpPr>
          <p:grpSpPr>
            <a:xfrm>
              <a:off x="4778760" y="1726245"/>
              <a:ext cx="495807" cy="298971"/>
              <a:chOff x="1619314" y="4920550"/>
              <a:chExt cx="500421" cy="301755"/>
            </a:xfrm>
          </p:grpSpPr>
          <p:sp>
            <p:nvSpPr>
              <p:cNvPr id="34" name="Freeform: Shape 33">
                <a:extLst>
                  <a:ext uri="{FF2B5EF4-FFF2-40B4-BE49-F238E27FC236}">
                    <a16:creationId xmlns:a16="http://schemas.microsoft.com/office/drawing/2014/main" id="{9D6E8D7A-73C2-08DE-5EEF-EF5F9D50F6D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5" name="Freeform: Shape 34">
                <a:extLst>
                  <a:ext uri="{FF2B5EF4-FFF2-40B4-BE49-F238E27FC236}">
                    <a16:creationId xmlns:a16="http://schemas.microsoft.com/office/drawing/2014/main" id="{22283D13-F96C-7FD6-E85F-962C565AF05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6" name="Freeform: Shape 35">
                <a:extLst>
                  <a:ext uri="{FF2B5EF4-FFF2-40B4-BE49-F238E27FC236}">
                    <a16:creationId xmlns:a16="http://schemas.microsoft.com/office/drawing/2014/main" id="{7A63442B-664F-5CBD-3ACF-279810D5D1DC}"/>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7" name="Freeform: Shape 36">
                <a:extLst>
                  <a:ext uri="{FF2B5EF4-FFF2-40B4-BE49-F238E27FC236}">
                    <a16:creationId xmlns:a16="http://schemas.microsoft.com/office/drawing/2014/main" id="{DB05152C-18E5-E262-E5F5-009030A0154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grpSp>
        <p:sp>
          <p:nvSpPr>
            <p:cNvPr id="38" name="Rectangle 37">
              <a:extLst>
                <a:ext uri="{FF2B5EF4-FFF2-40B4-BE49-F238E27FC236}">
                  <a16:creationId xmlns:a16="http://schemas.microsoft.com/office/drawing/2014/main" id="{95EB0223-A04A-B025-6D62-51E7F434AD0F}"/>
                </a:ext>
                <a:ext uri="{C183D7F6-B498-43B3-948B-1728B52AA6E4}">
                  <adec:decorative xmlns:adec="http://schemas.microsoft.com/office/drawing/2017/decorative" val="1"/>
                </a:ext>
              </a:extLst>
            </p:cNvPr>
            <p:cNvSpPr>
              <a:spLocks/>
            </p:cNvSpPr>
            <p:nvPr/>
          </p:nvSpPr>
          <p:spPr bwMode="auto">
            <a:xfrm>
              <a:off x="5656097" y="1669095"/>
              <a:ext cx="327394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36145">
                <a:spcAft>
                  <a:spcPts val="450"/>
                </a:spcAft>
                <a:buClrTx/>
              </a:pPr>
              <a:r>
                <a:rPr lang="en-US" sz="2800" kern="1200" dirty="0">
                  <a:solidFill>
                    <a:schemeClr val="tx2">
                      <a:lumMod val="95000"/>
                    </a:schemeClr>
                  </a:solidFill>
                  <a:latin typeface="Segoe UI Semibold"/>
                  <a:ea typeface="+mn-ea"/>
                  <a:cs typeface="Segoe UI Semibold" panose="020B0702040204020203" pitchFamily="34" charset="0"/>
                </a:rPr>
                <a:t>End-to-end development experience</a:t>
              </a:r>
            </a:p>
          </p:txBody>
        </p:sp>
      </p:grpSp>
      <p:grpSp>
        <p:nvGrpSpPr>
          <p:cNvPr id="48" name="Group 47">
            <a:extLst>
              <a:ext uri="{FF2B5EF4-FFF2-40B4-BE49-F238E27FC236}">
                <a16:creationId xmlns:a16="http://schemas.microsoft.com/office/drawing/2014/main" id="{DE930A50-18B4-977E-D309-5554AE782831}"/>
              </a:ext>
            </a:extLst>
          </p:cNvPr>
          <p:cNvGrpSpPr/>
          <p:nvPr/>
        </p:nvGrpSpPr>
        <p:grpSpPr>
          <a:xfrm>
            <a:off x="681268" y="3262203"/>
            <a:ext cx="3846196" cy="861774"/>
            <a:chOff x="656316" y="2962087"/>
            <a:chExt cx="3846196" cy="861774"/>
          </a:xfrm>
        </p:grpSpPr>
        <p:grpSp>
          <p:nvGrpSpPr>
            <p:cNvPr id="39" name="Group 38" descr="Streamlined build and deployment icon">
              <a:extLst>
                <a:ext uri="{FF2B5EF4-FFF2-40B4-BE49-F238E27FC236}">
                  <a16:creationId xmlns:a16="http://schemas.microsoft.com/office/drawing/2014/main" id="{5DF0B7C1-52EE-9848-D621-987C845F8779}"/>
                </a:ext>
                <a:ext uri="{C183D7F6-B498-43B3-948B-1728B52AA6E4}">
                  <adec:decorative xmlns:adec="http://schemas.microsoft.com/office/drawing/2017/decorative" val="0"/>
                </a:ext>
              </a:extLst>
            </p:cNvPr>
            <p:cNvGrpSpPr/>
            <p:nvPr/>
          </p:nvGrpSpPr>
          <p:grpSpPr>
            <a:xfrm>
              <a:off x="656316" y="3086430"/>
              <a:ext cx="271563" cy="468350"/>
              <a:chOff x="4698043" y="3591751"/>
              <a:chExt cx="261778" cy="451476"/>
            </a:xfrm>
          </p:grpSpPr>
          <p:sp>
            <p:nvSpPr>
              <p:cNvPr id="40" name="Rectangle 39">
                <a:extLst>
                  <a:ext uri="{FF2B5EF4-FFF2-40B4-BE49-F238E27FC236}">
                    <a16:creationId xmlns:a16="http://schemas.microsoft.com/office/drawing/2014/main" id="{68FAA5CE-93C7-925F-42E2-FD60662329AD}"/>
                  </a:ext>
                </a:extLst>
              </p:cNvPr>
              <p:cNvSpPr/>
              <p:nvPr/>
            </p:nvSpPr>
            <p:spPr bwMode="auto">
              <a:xfrm>
                <a:off x="4698043" y="3591751"/>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8DFCD8CA-E54F-8722-2144-8D9E28C94B4D}"/>
                  </a:ext>
                </a:extLst>
              </p:cNvPr>
              <p:cNvSpPr/>
              <p:nvPr/>
            </p:nvSpPr>
            <p:spPr bwMode="auto">
              <a:xfrm>
                <a:off x="4748631" y="365604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E1B3B659-4AB6-1A07-B2C3-304C028E6320}"/>
                  </a:ext>
                </a:extLst>
              </p:cNvPr>
              <p:cNvSpPr/>
              <p:nvPr/>
            </p:nvSpPr>
            <p:spPr bwMode="auto">
              <a:xfrm>
                <a:off x="4748631" y="370989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89675F92-9C4A-CFC8-E337-778FABFC60F5}"/>
                  </a:ext>
                </a:extLst>
              </p:cNvPr>
              <p:cNvSpPr/>
              <p:nvPr/>
            </p:nvSpPr>
            <p:spPr bwMode="auto">
              <a:xfrm>
                <a:off x="4748631" y="3954432"/>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Rectangle 43" descr="Streamlined build and deployment">
              <a:extLst>
                <a:ext uri="{FF2B5EF4-FFF2-40B4-BE49-F238E27FC236}">
                  <a16:creationId xmlns:a16="http://schemas.microsoft.com/office/drawing/2014/main" id="{C3506D34-7E29-8F66-2611-6ABE4A2E7FEB}"/>
                </a:ext>
                <a:ext uri="{C183D7F6-B498-43B3-948B-1728B52AA6E4}">
                  <adec:decorative xmlns:adec="http://schemas.microsoft.com/office/drawing/2017/decorative" val="0"/>
                </a:ext>
              </a:extLst>
            </p:cNvPr>
            <p:cNvSpPr>
              <a:spLocks/>
            </p:cNvSpPr>
            <p:nvPr/>
          </p:nvSpPr>
          <p:spPr bwMode="auto">
            <a:xfrm>
              <a:off x="1299327" y="2962087"/>
              <a:ext cx="3203185"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36145">
                <a:spcAft>
                  <a:spcPts val="450"/>
                </a:spcAft>
                <a:buClrTx/>
              </a:pPr>
              <a:r>
                <a:rPr lang="en-US" sz="2800" kern="1200" dirty="0">
                  <a:solidFill>
                    <a:schemeClr val="tx2">
                      <a:lumMod val="95000"/>
                    </a:schemeClr>
                  </a:solidFill>
                  <a:latin typeface="Segoe UI Semibold"/>
                  <a:ea typeface="+mn-ea"/>
                  <a:cs typeface="Segoe UI Semibold" panose="020B0702040204020203" pitchFamily="34" charset="0"/>
                </a:rPr>
                <a:t>Streamlined build and deployment</a:t>
              </a:r>
            </a:p>
          </p:txBody>
        </p:sp>
      </p:grpSp>
    </p:spTree>
    <p:extLst>
      <p:ext uri="{BB962C8B-B14F-4D97-AF65-F5344CB8AC3E}">
        <p14:creationId xmlns:p14="http://schemas.microsoft.com/office/powerpoint/2010/main" val="69072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Segoe UI Semibold" panose="020B0702040204020203" pitchFamily="34" charset="0"/>
                <a:cs typeface="Segoe UI Semibold" panose="020B0702040204020203" pitchFamily="34" charset="0"/>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336145"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chemeClr val="tx2">
                      <a:lumMod val="95000"/>
                    </a:schemeClr>
                  </a:solidFill>
                  <a:effectLst/>
                  <a:uLnTx/>
                  <a:uFillTx/>
                  <a:latin typeface="Segoe UI Semibold"/>
                  <a:ea typeface="+mn-ea"/>
                  <a:cs typeface="Segoe UI Semibold" panose="020B0702040204020203" pitchFamily="34" charset="0"/>
                </a:rPr>
                <a:t>Global hosting</a:t>
              </a:r>
              <a:endParaRPr kumimoji="0" lang="en-US" sz="1800" b="0" i="0" u="none" strike="noStrike" kern="1200" cap="none" spc="0" normalizeH="0" baseline="0" noProof="0" dirty="0">
                <a:ln w="3175">
                  <a:noFill/>
                </a:ln>
                <a:solidFill>
                  <a:schemeClr val="tx2">
                    <a:lumMod val="95000"/>
                  </a:schemeClr>
                </a:solidFill>
                <a:effectLst/>
                <a:uLnTx/>
                <a:uFillTx/>
                <a:latin typeface="Segoe UI"/>
                <a:ea typeface="+mn-ea"/>
                <a:cs typeface="Segoe UI Semibold"/>
              </a:endParaRPr>
            </a:p>
          </p:txBody>
        </p:sp>
      </p:grpSp>
      <p:grpSp>
        <p:nvGrpSpPr>
          <p:cNvPr id="50" name="Group 49">
            <a:extLst>
              <a:ext uri="{FF2B5EF4-FFF2-40B4-BE49-F238E27FC236}">
                <a16:creationId xmlns:a16="http://schemas.microsoft.com/office/drawing/2014/main" id="{01FAF663-9756-3A35-346B-17B317B1FD51}"/>
              </a:ext>
            </a:extLst>
          </p:cNvPr>
          <p:cNvGrpSpPr/>
          <p:nvPr/>
        </p:nvGrpSpPr>
        <p:grpSpPr>
          <a:xfrm>
            <a:off x="4830974" y="1724726"/>
            <a:ext cx="4151277" cy="1292662"/>
            <a:chOff x="4778760" y="1669095"/>
            <a:chExt cx="4151277" cy="1292662"/>
          </a:xfrm>
        </p:grpSpPr>
        <p:grpSp>
          <p:nvGrpSpPr>
            <p:cNvPr id="33" name="app development" descr="End-to-end development experience icon">
              <a:extLst>
                <a:ext uri="{FF2B5EF4-FFF2-40B4-BE49-F238E27FC236}">
                  <a16:creationId xmlns:a16="http://schemas.microsoft.com/office/drawing/2014/main" id="{563BFECD-2852-3118-C5CC-7685609CA126}"/>
                </a:ext>
                <a:ext uri="{C183D7F6-B498-43B3-948B-1728B52AA6E4}">
                  <adec:decorative xmlns:adec="http://schemas.microsoft.com/office/drawing/2017/decorative" val="0"/>
                </a:ext>
              </a:extLst>
            </p:cNvPr>
            <p:cNvGrpSpPr/>
            <p:nvPr/>
          </p:nvGrpSpPr>
          <p:grpSpPr>
            <a:xfrm>
              <a:off x="4778760" y="1726245"/>
              <a:ext cx="495807" cy="298971"/>
              <a:chOff x="1619314" y="4920550"/>
              <a:chExt cx="500421" cy="301755"/>
            </a:xfrm>
          </p:grpSpPr>
          <p:sp>
            <p:nvSpPr>
              <p:cNvPr id="34" name="Freeform: Shape 33">
                <a:extLst>
                  <a:ext uri="{FF2B5EF4-FFF2-40B4-BE49-F238E27FC236}">
                    <a16:creationId xmlns:a16="http://schemas.microsoft.com/office/drawing/2014/main" id="{9D6E8D7A-73C2-08DE-5EEF-EF5F9D50F6D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5" name="Freeform: Shape 34">
                <a:extLst>
                  <a:ext uri="{FF2B5EF4-FFF2-40B4-BE49-F238E27FC236}">
                    <a16:creationId xmlns:a16="http://schemas.microsoft.com/office/drawing/2014/main" id="{22283D13-F96C-7FD6-E85F-962C565AF05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6" name="Freeform: Shape 35">
                <a:extLst>
                  <a:ext uri="{FF2B5EF4-FFF2-40B4-BE49-F238E27FC236}">
                    <a16:creationId xmlns:a16="http://schemas.microsoft.com/office/drawing/2014/main" id="{7A63442B-664F-5CBD-3ACF-279810D5D1DC}"/>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sp>
            <p:nvSpPr>
              <p:cNvPr id="37" name="Freeform: Shape 36">
                <a:extLst>
                  <a:ext uri="{FF2B5EF4-FFF2-40B4-BE49-F238E27FC236}">
                    <a16:creationId xmlns:a16="http://schemas.microsoft.com/office/drawing/2014/main" id="{DB05152C-18E5-E262-E5F5-009030A0154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685800">
                  <a:buClrTx/>
                </a:pPr>
                <a:endParaRPr lang="en-US" sz="1350" kern="1200">
                  <a:solidFill>
                    <a:srgbClr val="FFFFFF"/>
                  </a:solidFill>
                  <a:latin typeface="Segoe UI"/>
                  <a:ea typeface="+mn-ea"/>
                </a:endParaRPr>
              </a:p>
            </p:txBody>
          </p:sp>
        </p:grpSp>
        <p:sp>
          <p:nvSpPr>
            <p:cNvPr id="38" name="Rectangle 37">
              <a:extLst>
                <a:ext uri="{FF2B5EF4-FFF2-40B4-BE49-F238E27FC236}">
                  <a16:creationId xmlns:a16="http://schemas.microsoft.com/office/drawing/2014/main" id="{95EB0223-A04A-B025-6D62-51E7F434AD0F}"/>
                </a:ext>
                <a:ext uri="{C183D7F6-B498-43B3-948B-1728B52AA6E4}">
                  <adec:decorative xmlns:adec="http://schemas.microsoft.com/office/drawing/2017/decorative" val="1"/>
                </a:ext>
              </a:extLst>
            </p:cNvPr>
            <p:cNvSpPr>
              <a:spLocks/>
            </p:cNvSpPr>
            <p:nvPr/>
          </p:nvSpPr>
          <p:spPr bwMode="auto">
            <a:xfrm>
              <a:off x="5656097" y="1669095"/>
              <a:ext cx="327394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36145">
                <a:spcAft>
                  <a:spcPts val="450"/>
                </a:spcAft>
                <a:buClrTx/>
              </a:pPr>
              <a:r>
                <a:rPr lang="en-US" sz="2800" kern="1200" dirty="0">
                  <a:solidFill>
                    <a:schemeClr val="tx2">
                      <a:lumMod val="95000"/>
                    </a:schemeClr>
                  </a:solidFill>
                  <a:latin typeface="Segoe UI Semibold"/>
                  <a:ea typeface="+mn-ea"/>
                  <a:cs typeface="Segoe UI Semibold" panose="020B0702040204020203" pitchFamily="34" charset="0"/>
                </a:rPr>
                <a:t>End-to-end development experience</a:t>
              </a:r>
            </a:p>
          </p:txBody>
        </p:sp>
      </p:grpSp>
      <p:grpSp>
        <p:nvGrpSpPr>
          <p:cNvPr id="48" name="Group 47">
            <a:extLst>
              <a:ext uri="{FF2B5EF4-FFF2-40B4-BE49-F238E27FC236}">
                <a16:creationId xmlns:a16="http://schemas.microsoft.com/office/drawing/2014/main" id="{DE930A50-18B4-977E-D309-5554AE782831}"/>
              </a:ext>
            </a:extLst>
          </p:cNvPr>
          <p:cNvGrpSpPr/>
          <p:nvPr/>
        </p:nvGrpSpPr>
        <p:grpSpPr>
          <a:xfrm>
            <a:off x="681268" y="3262203"/>
            <a:ext cx="3846196" cy="861774"/>
            <a:chOff x="656316" y="2962087"/>
            <a:chExt cx="3846196" cy="861774"/>
          </a:xfrm>
        </p:grpSpPr>
        <p:grpSp>
          <p:nvGrpSpPr>
            <p:cNvPr id="39" name="Group 38" descr="Streamlined build and deployment icon">
              <a:extLst>
                <a:ext uri="{FF2B5EF4-FFF2-40B4-BE49-F238E27FC236}">
                  <a16:creationId xmlns:a16="http://schemas.microsoft.com/office/drawing/2014/main" id="{5DF0B7C1-52EE-9848-D621-987C845F8779}"/>
                </a:ext>
                <a:ext uri="{C183D7F6-B498-43B3-948B-1728B52AA6E4}">
                  <adec:decorative xmlns:adec="http://schemas.microsoft.com/office/drawing/2017/decorative" val="0"/>
                </a:ext>
              </a:extLst>
            </p:cNvPr>
            <p:cNvGrpSpPr/>
            <p:nvPr/>
          </p:nvGrpSpPr>
          <p:grpSpPr>
            <a:xfrm>
              <a:off x="656316" y="3086430"/>
              <a:ext cx="271563" cy="468350"/>
              <a:chOff x="4698043" y="3591751"/>
              <a:chExt cx="261778" cy="451476"/>
            </a:xfrm>
          </p:grpSpPr>
          <p:sp>
            <p:nvSpPr>
              <p:cNvPr id="40" name="Rectangle 39">
                <a:extLst>
                  <a:ext uri="{FF2B5EF4-FFF2-40B4-BE49-F238E27FC236}">
                    <a16:creationId xmlns:a16="http://schemas.microsoft.com/office/drawing/2014/main" id="{68FAA5CE-93C7-925F-42E2-FD60662329AD}"/>
                  </a:ext>
                </a:extLst>
              </p:cNvPr>
              <p:cNvSpPr/>
              <p:nvPr/>
            </p:nvSpPr>
            <p:spPr bwMode="auto">
              <a:xfrm>
                <a:off x="4698043" y="3591751"/>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8DFCD8CA-E54F-8722-2144-8D9E28C94B4D}"/>
                  </a:ext>
                </a:extLst>
              </p:cNvPr>
              <p:cNvSpPr/>
              <p:nvPr/>
            </p:nvSpPr>
            <p:spPr bwMode="auto">
              <a:xfrm>
                <a:off x="4748631" y="365604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E1B3B659-4AB6-1A07-B2C3-304C028E6320}"/>
                  </a:ext>
                </a:extLst>
              </p:cNvPr>
              <p:cNvSpPr/>
              <p:nvPr/>
            </p:nvSpPr>
            <p:spPr bwMode="auto">
              <a:xfrm>
                <a:off x="4748631" y="370989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89675F92-9C4A-CFC8-E337-778FABFC60F5}"/>
                  </a:ext>
                </a:extLst>
              </p:cNvPr>
              <p:cNvSpPr/>
              <p:nvPr/>
            </p:nvSpPr>
            <p:spPr bwMode="auto">
              <a:xfrm>
                <a:off x="4748631" y="3954432"/>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Rectangle 43" descr="Streamlined build and deployment">
              <a:extLst>
                <a:ext uri="{FF2B5EF4-FFF2-40B4-BE49-F238E27FC236}">
                  <a16:creationId xmlns:a16="http://schemas.microsoft.com/office/drawing/2014/main" id="{C3506D34-7E29-8F66-2611-6ABE4A2E7FEB}"/>
                </a:ext>
                <a:ext uri="{C183D7F6-B498-43B3-948B-1728B52AA6E4}">
                  <adec:decorative xmlns:adec="http://schemas.microsoft.com/office/drawing/2017/decorative" val="0"/>
                </a:ext>
              </a:extLst>
            </p:cNvPr>
            <p:cNvSpPr>
              <a:spLocks/>
            </p:cNvSpPr>
            <p:nvPr/>
          </p:nvSpPr>
          <p:spPr bwMode="auto">
            <a:xfrm>
              <a:off x="1299327" y="2962087"/>
              <a:ext cx="3203185"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36145">
                <a:spcAft>
                  <a:spcPts val="450"/>
                </a:spcAft>
                <a:buClrTx/>
              </a:pPr>
              <a:r>
                <a:rPr lang="en-US" sz="2800" kern="1200" dirty="0">
                  <a:solidFill>
                    <a:schemeClr val="tx2">
                      <a:lumMod val="95000"/>
                    </a:schemeClr>
                  </a:solidFill>
                  <a:latin typeface="Segoe UI Semibold"/>
                  <a:ea typeface="+mn-ea"/>
                  <a:cs typeface="Segoe UI Semibold" panose="020B0702040204020203" pitchFamily="34" charset="0"/>
                </a:rPr>
                <a:t>Streamlined build and deployment</a:t>
              </a:r>
            </a:p>
          </p:txBody>
        </p:sp>
      </p:grpSp>
      <p:grpSp>
        <p:nvGrpSpPr>
          <p:cNvPr id="51" name="Group 50">
            <a:extLst>
              <a:ext uri="{FF2B5EF4-FFF2-40B4-BE49-F238E27FC236}">
                <a16:creationId xmlns:a16="http://schemas.microsoft.com/office/drawing/2014/main" id="{54B87B90-5E4A-AE6E-05E9-E15CB6611D56}"/>
              </a:ext>
            </a:extLst>
          </p:cNvPr>
          <p:cNvGrpSpPr/>
          <p:nvPr/>
        </p:nvGrpSpPr>
        <p:grpSpPr>
          <a:xfrm>
            <a:off x="4850819" y="3367712"/>
            <a:ext cx="3824093" cy="861774"/>
            <a:chOff x="4872820" y="2978843"/>
            <a:chExt cx="3824093" cy="861774"/>
          </a:xfrm>
        </p:grpSpPr>
        <p:pic>
          <p:nvPicPr>
            <p:cNvPr id="45" name="Graphic 44" descr="Scaling icon">
              <a:extLst>
                <a:ext uri="{FF2B5EF4-FFF2-40B4-BE49-F238E27FC236}">
                  <a16:creationId xmlns:a16="http://schemas.microsoft.com/office/drawing/2014/main" id="{7EB6A1BC-6450-7A2F-BE73-DA0A34B40937}"/>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2820" y="3086430"/>
              <a:ext cx="401747" cy="401745"/>
            </a:xfrm>
            <a:prstGeom prst="rect">
              <a:avLst/>
            </a:prstGeom>
          </p:spPr>
        </p:pic>
        <p:sp>
          <p:nvSpPr>
            <p:cNvPr id="46" name="Rectangle 45" descr="Fully managed and cost-effective">
              <a:extLst>
                <a:ext uri="{FF2B5EF4-FFF2-40B4-BE49-F238E27FC236}">
                  <a16:creationId xmlns:a16="http://schemas.microsoft.com/office/drawing/2014/main" id="{7537107A-5231-9157-1F0F-4646603420F6}"/>
                </a:ext>
                <a:ext uri="{C183D7F6-B498-43B3-948B-1728B52AA6E4}">
                  <adec:decorative xmlns:adec="http://schemas.microsoft.com/office/drawing/2017/decorative" val="0"/>
                </a:ext>
              </a:extLst>
            </p:cNvPr>
            <p:cNvSpPr/>
            <p:nvPr/>
          </p:nvSpPr>
          <p:spPr bwMode="auto">
            <a:xfrm>
              <a:off x="5644875" y="2978843"/>
              <a:ext cx="3052038"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36145">
                <a:spcAft>
                  <a:spcPts val="450"/>
                </a:spcAft>
                <a:buClrTx/>
              </a:pPr>
              <a:r>
                <a:rPr lang="en-US" sz="2800" kern="1200" dirty="0">
                  <a:solidFill>
                    <a:schemeClr val="tx2">
                      <a:lumMod val="95000"/>
                    </a:schemeClr>
                  </a:solidFill>
                  <a:latin typeface="Segoe UI Semibold"/>
                  <a:ea typeface="+mn-ea"/>
                  <a:cs typeface="Segoe UI Semibold" panose="020B0702040204020203" pitchFamily="34" charset="0"/>
                </a:rPr>
                <a:t>Fully managed and cost-effective</a:t>
              </a:r>
            </a:p>
          </p:txBody>
        </p:sp>
      </p:grpSp>
    </p:spTree>
    <p:extLst>
      <p:ext uri="{BB962C8B-B14F-4D97-AF65-F5344CB8AC3E}">
        <p14:creationId xmlns:p14="http://schemas.microsoft.com/office/powerpoint/2010/main" val="344455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2941496-0132-E557-C3E5-31FBA7FD373C}"/>
              </a:ext>
            </a:extLst>
          </p:cNvPr>
          <p:cNvPicPr>
            <a:picLocks noChangeAspect="1"/>
          </p:cNvPicPr>
          <p:nvPr/>
        </p:nvPicPr>
        <p:blipFill>
          <a:blip r:embed="rId3"/>
          <a:stretch>
            <a:fillRect/>
          </a:stretch>
        </p:blipFill>
        <p:spPr>
          <a:xfrm>
            <a:off x="382954" y="948953"/>
            <a:ext cx="8378092" cy="4415122"/>
          </a:xfrm>
          <a:prstGeom prst="rect">
            <a:avLst/>
          </a:prstGeom>
        </p:spPr>
      </p:pic>
    </p:spTree>
    <p:extLst>
      <p:ext uri="{BB962C8B-B14F-4D97-AF65-F5344CB8AC3E}">
        <p14:creationId xmlns:p14="http://schemas.microsoft.com/office/powerpoint/2010/main" val="389985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E98D89B-467A-B820-CD26-20A3B38D272B}"/>
              </a:ext>
            </a:extLst>
          </p:cNvPr>
          <p:cNvSpPr>
            <a:spLocks noGrp="1"/>
          </p:cNvSpPr>
          <p:nvPr>
            <p:ph type="pic" idx="2"/>
          </p:nvPr>
        </p:nvSpPr>
        <p:spPr/>
        <p:txBody>
          <a:bodyPr/>
          <a:lstStyle/>
          <a:p>
            <a:endParaRPr lang="en-US"/>
          </a:p>
        </p:txBody>
      </p:sp>
      <p:pic>
        <p:nvPicPr>
          <p:cNvPr id="3" name="Picture Placeholder 13" descr="A diagram of a software process&#10;&#10;Description automatically generated">
            <a:extLst>
              <a:ext uri="{FF2B5EF4-FFF2-40B4-BE49-F238E27FC236}">
                <a16:creationId xmlns:a16="http://schemas.microsoft.com/office/drawing/2014/main" id="{71BE5522-D9F3-233C-264E-4CA6440C8F80}"/>
              </a:ext>
            </a:extLst>
          </p:cNvPr>
          <p:cNvPicPr>
            <a:picLocks noChangeAspect="1"/>
          </p:cNvPicPr>
          <p:nvPr/>
        </p:nvPicPr>
        <p:blipFill rotWithShape="1">
          <a:blip r:embed="rId3"/>
          <a:srcRect l="-187" t="3740" r="-16988" b="3901"/>
          <a:stretch/>
        </p:blipFill>
        <p:spPr>
          <a:xfrm>
            <a:off x="3099659" y="1231411"/>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p:spPr>
      </p:pic>
      <p:sp>
        <p:nvSpPr>
          <p:cNvPr id="4" name="Text Placeholder 4">
            <a:extLst>
              <a:ext uri="{FF2B5EF4-FFF2-40B4-BE49-F238E27FC236}">
                <a16:creationId xmlns:a16="http://schemas.microsoft.com/office/drawing/2014/main" id="{829DD022-C28A-63CD-0A6E-4A6FE3FEDCC6}"/>
              </a:ext>
            </a:extLst>
          </p:cNvPr>
          <p:cNvSpPr txBox="1">
            <a:spLocks/>
          </p:cNvSpPr>
          <p:nvPr/>
        </p:nvSpPr>
        <p:spPr>
          <a:xfrm>
            <a:off x="290116" y="197212"/>
            <a:ext cx="8419355" cy="59542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bg1"/>
                </a:solidFill>
                <a:latin typeface="Segoe UI Semibold" panose="020B0702040204020203" pitchFamily="34" charset="0"/>
                <a:cs typeface="Segoe UI Semibold" panose="020B0702040204020203" pitchFamily="34" charset="0"/>
              </a:rPr>
              <a:t>Azure Static Web Apps (SWA) CLI</a:t>
            </a:r>
          </a:p>
        </p:txBody>
      </p:sp>
      <p:sp>
        <p:nvSpPr>
          <p:cNvPr id="8" name="TextBox 7">
            <a:extLst>
              <a:ext uri="{FF2B5EF4-FFF2-40B4-BE49-F238E27FC236}">
                <a16:creationId xmlns:a16="http://schemas.microsoft.com/office/drawing/2014/main" id="{B66A200F-D5E3-B454-62E3-134C382755B1}"/>
              </a:ext>
            </a:extLst>
          </p:cNvPr>
          <p:cNvSpPr txBox="1"/>
          <p:nvPr/>
        </p:nvSpPr>
        <p:spPr>
          <a:xfrm>
            <a:off x="538612" y="2105560"/>
            <a:ext cx="2312552" cy="1323439"/>
          </a:xfrm>
          <a:prstGeom prst="rect">
            <a:avLst/>
          </a:prstGeom>
          <a:noFill/>
        </p:spPr>
        <p:txBody>
          <a:bodyPr wrap="square">
            <a:spAutoFit/>
          </a:bodyPr>
          <a:lstStyle/>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chemeClr val="tx2">
                    <a:lumMod val="95000"/>
                  </a:schemeClr>
                </a:solidFill>
                <a:effectLst/>
                <a:uLnTx/>
                <a:uFillTx/>
                <a:latin typeface="Segoe UI Semibold" panose="020B0702040204020203" pitchFamily="34" charset="0"/>
                <a:ea typeface="+mn-ea"/>
                <a:cs typeface="Segoe UI Semibold" panose="020B0702040204020203" pitchFamily="34" charset="0"/>
                <a:sym typeface="Arial"/>
              </a:rPr>
              <a:t>Manage the e2e communication</a:t>
            </a:r>
          </a:p>
          <a:p>
            <a:pPr marR="0" lvl="0" defTabSz="914400" rtl="0" eaLnBrk="1" fontAlgn="auto" latinLnBrk="0" hangingPunct="1">
              <a:lnSpc>
                <a:spcPct val="100000"/>
              </a:lnSpc>
              <a:spcBef>
                <a:spcPts val="0"/>
              </a:spcBef>
              <a:spcAft>
                <a:spcPts val="0"/>
              </a:spcAft>
              <a:buClr>
                <a:srgbClr val="000000"/>
              </a:buClr>
              <a:buSzTx/>
              <a:tabLst/>
              <a:defRPr/>
            </a:pPr>
            <a:endParaRPr lang="en-US" sz="2000" dirty="0">
              <a:solidFill>
                <a:schemeClr val="tx2">
                  <a:lumMod val="95000"/>
                </a:schemeClr>
              </a:solidFill>
              <a:latin typeface="Segoe UI Semibold" panose="020B0702040204020203" pitchFamily="34" charset="0"/>
              <a:ea typeface="+mn-ea"/>
              <a:cs typeface="Segoe UI Semibold" panose="020B0702040204020203" pitchFamily="34" charset="0"/>
            </a:endParaRPr>
          </a:p>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chemeClr val="tx2">
                    <a:lumMod val="95000"/>
                  </a:schemeClr>
                </a:solidFill>
                <a:effectLst/>
                <a:uLnTx/>
                <a:uFillTx/>
                <a:latin typeface="Segoe UI Semibold" panose="020B0702040204020203" pitchFamily="34" charset="0"/>
                <a:ea typeface="+mn-ea"/>
                <a:cs typeface="Segoe UI Semibold" panose="020B0702040204020203" pitchFamily="34" charset="0"/>
                <a:sym typeface="Arial"/>
              </a:rPr>
              <a:t>Deploy on Azure</a:t>
            </a:r>
          </a:p>
        </p:txBody>
      </p:sp>
      <p:sp>
        <p:nvSpPr>
          <p:cNvPr id="11" name="TextBox 10">
            <a:extLst>
              <a:ext uri="{FF2B5EF4-FFF2-40B4-BE49-F238E27FC236}">
                <a16:creationId xmlns:a16="http://schemas.microsoft.com/office/drawing/2014/main" id="{7C62E8D7-C99D-0E24-1C42-705A6474C6CF}"/>
              </a:ext>
            </a:extLst>
          </p:cNvPr>
          <p:cNvSpPr txBox="1"/>
          <p:nvPr/>
        </p:nvSpPr>
        <p:spPr>
          <a:xfrm>
            <a:off x="290116" y="2105561"/>
            <a:ext cx="2312552" cy="1323439"/>
          </a:xfrm>
          <a:prstGeom prst="rect">
            <a:avLst/>
          </a:prstGeom>
          <a:noFill/>
        </p:spPr>
        <p:txBody>
          <a:bodyPr wrap="square">
            <a:spAutoFit/>
          </a:bodyPr>
          <a:lstStyle/>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A774FD"/>
                </a:solidFill>
                <a:effectLst/>
                <a:uLnTx/>
                <a:uFillTx/>
                <a:latin typeface="Segoe UI Semibold" panose="020B0702040204020203" pitchFamily="34" charset="0"/>
                <a:ea typeface="+mn-ea"/>
                <a:cs typeface="Segoe UI Semibold" panose="020B0702040204020203" pitchFamily="34" charset="0"/>
                <a:sym typeface="Arial"/>
              </a:rPr>
              <a:t>#</a:t>
            </a:r>
          </a:p>
          <a:p>
            <a:pPr marR="0" lvl="0" defTabSz="914400" rtl="0" eaLnBrk="1" fontAlgn="auto" latinLnBrk="0" hangingPunct="1">
              <a:lnSpc>
                <a:spcPct val="100000"/>
              </a:lnSpc>
              <a:spcBef>
                <a:spcPts val="0"/>
              </a:spcBef>
              <a:spcAft>
                <a:spcPts val="0"/>
              </a:spcAft>
              <a:buClr>
                <a:srgbClr val="000000"/>
              </a:buClr>
              <a:buSzTx/>
              <a:tabLst/>
              <a:defRPr/>
            </a:pPr>
            <a:endParaRPr lang="en-US" sz="2000" dirty="0">
              <a:solidFill>
                <a:schemeClr val="tx2">
                  <a:lumMod val="95000"/>
                </a:schemeClr>
              </a:solidFill>
              <a:latin typeface="Segoe UI Semibold" panose="020B0702040204020203" pitchFamily="34" charset="0"/>
              <a:ea typeface="+mn-ea"/>
              <a:cs typeface="Segoe UI Semibold" panose="020B0702040204020203" pitchFamily="34" charset="0"/>
            </a:endParaRPr>
          </a:p>
          <a:p>
            <a:pPr marR="0" lvl="0"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chemeClr val="tx2">
                  <a:lumMod val="95000"/>
                </a:schemeClr>
              </a:solidFill>
              <a:effectLst/>
              <a:uLnTx/>
              <a:uFillTx/>
              <a:latin typeface="Segoe UI Semibold" panose="020B0702040204020203" pitchFamily="34" charset="0"/>
              <a:ea typeface="+mn-ea"/>
              <a:cs typeface="Segoe UI Semibold" panose="020B0702040204020203" pitchFamily="34" charset="0"/>
              <a:sym typeface="Arial"/>
            </a:endParaRPr>
          </a:p>
          <a:p>
            <a:pPr marR="0" lvl="0" defTabSz="914400" rtl="0" eaLnBrk="1" fontAlgn="auto" latinLnBrk="0" hangingPunct="1">
              <a:lnSpc>
                <a:spcPct val="100000"/>
              </a:lnSpc>
              <a:spcBef>
                <a:spcPts val="0"/>
              </a:spcBef>
              <a:spcAft>
                <a:spcPts val="0"/>
              </a:spcAft>
              <a:buClr>
                <a:srgbClr val="000000"/>
              </a:buClr>
              <a:buSzTx/>
              <a:tabLst/>
              <a:defRPr/>
            </a:pPr>
            <a:r>
              <a:rPr lang="en-US" sz="2000" dirty="0">
                <a:solidFill>
                  <a:srgbClr val="9AE5A2"/>
                </a:solidFill>
                <a:latin typeface="Segoe UI Semibold" panose="020B0702040204020203" pitchFamily="34" charset="0"/>
                <a:ea typeface="+mn-ea"/>
                <a:cs typeface="Segoe UI Semibold" panose="020B0702040204020203" pitchFamily="34" charset="0"/>
              </a:rPr>
              <a:t>#</a:t>
            </a:r>
            <a:endParaRPr kumimoji="0" lang="en-US" sz="2000" b="0" i="0" u="none" strike="noStrike" kern="0" cap="none" spc="0" normalizeH="0" baseline="0" noProof="0" dirty="0">
              <a:ln>
                <a:noFill/>
              </a:ln>
              <a:solidFill>
                <a:srgbClr val="9AE5A2"/>
              </a:solidFill>
              <a:effectLst/>
              <a:uLnTx/>
              <a:uFillTx/>
              <a:latin typeface="Segoe UI Semibold" panose="020B0702040204020203" pitchFamily="34" charset="0"/>
              <a:ea typeface="+mn-ea"/>
              <a:cs typeface="Segoe UI Semibold" panose="020B0702040204020203" pitchFamily="34" charset="0"/>
              <a:sym typeface="Arial"/>
            </a:endParaRPr>
          </a:p>
        </p:txBody>
      </p:sp>
      <p:pic>
        <p:nvPicPr>
          <p:cNvPr id="13" name="Picture 12">
            <a:extLst>
              <a:ext uri="{FF2B5EF4-FFF2-40B4-BE49-F238E27FC236}">
                <a16:creationId xmlns:a16="http://schemas.microsoft.com/office/drawing/2014/main" id="{EEC4AB0A-1FCD-F160-2217-EC3BB5D23745}"/>
              </a:ext>
            </a:extLst>
          </p:cNvPr>
          <p:cNvPicPr>
            <a:picLocks noChangeAspect="1"/>
          </p:cNvPicPr>
          <p:nvPr/>
        </p:nvPicPr>
        <p:blipFill>
          <a:blip r:embed="rId4"/>
          <a:stretch>
            <a:fillRect/>
          </a:stretch>
        </p:blipFill>
        <p:spPr>
          <a:xfrm>
            <a:off x="391393" y="1147036"/>
            <a:ext cx="769249" cy="604122"/>
          </a:xfrm>
          <a:prstGeom prst="rect">
            <a:avLst/>
          </a:prstGeom>
        </p:spPr>
      </p:pic>
    </p:spTree>
    <p:extLst>
      <p:ext uri="{BB962C8B-B14F-4D97-AF65-F5344CB8AC3E}">
        <p14:creationId xmlns:p14="http://schemas.microsoft.com/office/powerpoint/2010/main" val="31674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44861D-5607-2D60-C13E-9F34464D2502}"/>
              </a:ext>
            </a:extLst>
          </p:cNvPr>
          <p:cNvSpPr txBox="1"/>
          <p:nvPr/>
        </p:nvSpPr>
        <p:spPr>
          <a:xfrm>
            <a:off x="601206" y="2096194"/>
            <a:ext cx="7482799" cy="769441"/>
          </a:xfrm>
          <a:prstGeom prst="rect">
            <a:avLst/>
          </a:prstGeom>
          <a:noFill/>
        </p:spPr>
        <p:txBody>
          <a:bodyPr wrap="square">
            <a:spAutoFit/>
          </a:bodyPr>
          <a:lstStyle/>
          <a:p>
            <a:pPr marL="0" lvl="0" indent="0" defTabSz="914400" eaLnBrk="1" fontAlgn="auto" latinLnBrk="0" hangingPunct="1">
              <a:buClrTx/>
              <a:buSzTx/>
              <a:buFont typeface="Arial"/>
              <a:buNone/>
              <a:tabLst/>
              <a:defRPr/>
            </a:pPr>
            <a:r>
              <a:rPr kumimoji="0" lang="pt-BR" sz="2200" b="0" i="0" u="none" strike="noStrike" kern="1200" cap="none" spc="-38" normalizeH="0" baseline="0" noProof="0" dirty="0">
                <a:ln w="3175">
                  <a:noFill/>
                </a:ln>
                <a:solidFill>
                  <a:srgbClr val="101A26"/>
                </a:solidFill>
                <a:effectLst/>
                <a:uLnTx/>
                <a:uFillTx/>
                <a:latin typeface="Segoe UI Semibold"/>
                <a:cs typeface="Arial"/>
                <a:sym typeface="Arial"/>
              </a:rPr>
              <a:t>A</a:t>
            </a:r>
            <a:r>
              <a:rPr kumimoji="0" lang="en-US" sz="2200" b="0" i="0" u="none" strike="noStrike" kern="1200" cap="none" spc="-38" normalizeH="0" baseline="0" noProof="0" dirty="0">
                <a:ln w="3175">
                  <a:noFill/>
                </a:ln>
                <a:solidFill>
                  <a:srgbClr val="101A26"/>
                </a:solidFill>
                <a:effectLst/>
                <a:uLnTx/>
                <a:uFillTx/>
                <a:latin typeface="Segoe UI Semibold"/>
                <a:cs typeface="Arial"/>
                <a:sym typeface="Arial"/>
              </a:rPr>
              <a:t>t this moment, you can run a</a:t>
            </a:r>
            <a:r>
              <a:rPr lang="en-US" sz="2200" kern="1200" spc="-38" dirty="0">
                <a:ln w="3175">
                  <a:noFill/>
                </a:ln>
                <a:solidFill>
                  <a:srgbClr val="101A26"/>
                </a:solidFill>
                <a:latin typeface="Segoe UI Semibold"/>
              </a:rPr>
              <a:t> demonstration of Contoso Real Estate on </a:t>
            </a:r>
            <a:r>
              <a:rPr lang="en-US" sz="2200" kern="1200" spc="-38" dirty="0" err="1">
                <a:ln w="3175">
                  <a:noFill/>
                </a:ln>
                <a:solidFill>
                  <a:srgbClr val="101A26"/>
                </a:solidFill>
                <a:latin typeface="Segoe UI Semibold"/>
              </a:rPr>
              <a:t>Codespace</a:t>
            </a:r>
            <a:r>
              <a:rPr lang="en-US" sz="2200" kern="1200" spc="-38" dirty="0">
                <a:ln w="3175">
                  <a:noFill/>
                </a:ln>
                <a:solidFill>
                  <a:srgbClr val="101A26"/>
                </a:solidFill>
                <a:latin typeface="Segoe UI Semibold"/>
              </a:rPr>
              <a:t> or start the workshop exercise!</a:t>
            </a:r>
            <a:endParaRPr kumimoji="0" lang="en-US" sz="2200" b="0" i="0" u="none" strike="noStrike" kern="1200" cap="none" spc="-38" normalizeH="0" baseline="0" noProof="0" dirty="0">
              <a:ln w="3175">
                <a:noFill/>
              </a:ln>
              <a:solidFill>
                <a:srgbClr val="101A26"/>
              </a:solidFill>
              <a:effectLst/>
              <a:uLnTx/>
              <a:uFillTx/>
              <a:latin typeface="Segoe UI Semibold"/>
              <a:cs typeface="Arial"/>
              <a:sym typeface="Arial"/>
            </a:endParaRPr>
          </a:p>
        </p:txBody>
      </p:sp>
    </p:spTree>
    <p:extLst>
      <p:ext uri="{BB962C8B-B14F-4D97-AF65-F5344CB8AC3E}">
        <p14:creationId xmlns:p14="http://schemas.microsoft.com/office/powerpoint/2010/main" val="3229919180"/>
      </p:ext>
    </p:extLst>
  </p:cSld>
  <p:clrMapOvr>
    <a:masterClrMapping/>
  </p:clrMapOvr>
</p:sld>
</file>

<file path=ppt/theme/theme1.xml><?xml version="1.0" encoding="utf-8"?>
<a:theme xmlns:a="http://schemas.openxmlformats.org/drawingml/2006/main" name="GitHub PMM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A29687A2E3624C856CB9CF3DFBA82B" ma:contentTypeVersion="7" ma:contentTypeDescription="Create a new document." ma:contentTypeScope="" ma:versionID="6bfd9a2b3ea298874b70234c94bb2ec2">
  <xsd:schema xmlns:xsd="http://www.w3.org/2001/XMLSchema" xmlns:xs="http://www.w3.org/2001/XMLSchema" xmlns:p="http://schemas.microsoft.com/office/2006/metadata/properties" xmlns:ns2="230e9df3-be65-4c73-a93b-d1236ebd677e" xmlns:ns3="52a3fff5-5977-4576-a21d-ca2eadc9e254" targetNamespace="http://schemas.microsoft.com/office/2006/metadata/properties" ma:root="true" ma:fieldsID="06aaf62f4340875dd98cb112b7ad035a" ns2:_="" ns3:_="">
    <xsd:import namespace="230e9df3-be65-4c73-a93b-d1236ebd677e"/>
    <xsd:import namespace="52a3fff5-5977-4576-a21d-ca2eadc9e254"/>
    <xsd:element name="properties">
      <xsd:complexType>
        <xsd:sequence>
          <xsd:element name="documentManagement">
            <xsd:complexType>
              <xsd:all>
                <xsd:element ref="ns2:_dlc_DocId" minOccurs="0"/>
                <xsd:element ref="ns2:_dlc_DocIdUrl" minOccurs="0"/>
                <xsd:element ref="ns2:_dlc_DocIdPersistId" minOccurs="0"/>
                <xsd:element ref="ns3:Confidentiality"/>
                <xsd:element ref="ns3:MediaServiceMetadata" minOccurs="0"/>
                <xsd:element ref="ns3:MediaServiceFastMetadata" minOccurs="0"/>
                <xsd:element ref="ns3:DescUse" minOccurs="0"/>
                <xsd:element ref="ns3:MediaServiceAutoKeyPoints" minOccurs="0"/>
                <xsd:element ref="ns3:MediaServiceKeyPoints" minOccurs="0"/>
                <xsd:element ref="ns3:CustomerScenar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2a3fff5-5977-4576-a21d-ca2eadc9e254" elementFormDefault="qualified">
    <xsd:import namespace="http://schemas.microsoft.com/office/2006/documentManagement/types"/>
    <xsd:import namespace="http://schemas.microsoft.com/office/infopath/2007/PartnerControls"/>
    <xsd:element name="Confidentiality" ma:index="11" ma:displayName="Confidentiality" ma:format="Dropdown" ma:internalName="Confidentiality">
      <xsd:simpleType>
        <xsd:restriction base="dms:Choice">
          <xsd:enumeration value="Internal Only"/>
          <xsd:enumeration value="Customer Ready"/>
          <xsd:enumeration value="N/A"/>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DescUse" ma:index="14" nillable="true" ma:displayName="Asset Desc" ma:format="Dropdown" ma:internalName="DescUse">
      <xsd:simpleType>
        <xsd:restriction base="dms:Text">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CustomerScenario" ma:index="17" nillable="true" ma:displayName="Customer Scenario" ma:format="Dropdown" ma:internalName="CustomerScenario">
      <xsd:simpleType>
        <xsd:restriction base="dms:Choice">
          <xsd:enumeration value="Accelerate Software Delivery"/>
          <xsd:enumeration value="Drive Developer Engagement"/>
          <xsd:enumeration value="Both"/>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onfidentiality xmlns="52a3fff5-5977-4576-a21d-ca2eadc9e254">Customer Ready</Confidentiality>
    <_dlc_DocId xmlns="230e9df3-be65-4c73-a93b-d1236ebd677e">X3SREQVRDEPR-1109053146-18</_dlc_DocId>
    <DescUse xmlns="52a3fff5-5977-4576-a21d-ca2eadc9e254">Pitch deck for GitHub Enterprise in PPT format.</DescUse>
    <_dlc_DocIdUrl xmlns="230e9df3-be65-4c73-a93b-d1236ebd677e">
      <Url>https://microsoft.sharepoint.com/teams/GithubSales/_layouts/15/DocIdRedir.aspx?ID=X3SREQVRDEPR-1109053146-18</Url>
      <Description>X3SREQVRDEPR-1109053146-18</Description>
    </_dlc_DocIdUrl>
    <CustomerScenario xmlns="52a3fff5-5977-4576-a21d-ca2eadc9e254" xsi:nil="true"/>
  </documentManagement>
</p:properties>
</file>

<file path=customXml/itemProps1.xml><?xml version="1.0" encoding="utf-8"?>
<ds:datastoreItem xmlns:ds="http://schemas.openxmlformats.org/officeDocument/2006/customXml" ds:itemID="{5896B99E-C325-4C22-AA47-769D50D76617}">
  <ds:schemaRefs>
    <ds:schemaRef ds:uri="230e9df3-be65-4c73-a93b-d1236ebd677e"/>
    <ds:schemaRef ds:uri="52a3fff5-5977-4576-a21d-ca2eadc9e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2F3B16-F605-4A63-9916-E0196BDCCEA1}">
  <ds:schemaRefs>
    <ds:schemaRef ds:uri="http://schemas.microsoft.com/sharepoint/v3/contenttype/forms"/>
  </ds:schemaRefs>
</ds:datastoreItem>
</file>

<file path=customXml/itemProps3.xml><?xml version="1.0" encoding="utf-8"?>
<ds:datastoreItem xmlns:ds="http://schemas.openxmlformats.org/officeDocument/2006/customXml" ds:itemID="{FD56918D-9FD0-4F2A-A38A-76D9718B4F87}">
  <ds:schemaRefs>
    <ds:schemaRef ds:uri="http://schemas.microsoft.com/sharepoint/events"/>
  </ds:schemaRefs>
</ds:datastoreItem>
</file>

<file path=customXml/itemProps4.xml><?xml version="1.0" encoding="utf-8"?>
<ds:datastoreItem xmlns:ds="http://schemas.openxmlformats.org/officeDocument/2006/customXml" ds:itemID="{836AD378-A1F9-4A83-9AF4-3234155472CB}">
  <ds:schemaRefs>
    <ds:schemaRef ds:uri="230e9df3-be65-4c73-a93b-d1236ebd677e"/>
    <ds:schemaRef ds:uri="52a3fff5-5977-4576-a21d-ca2eadc9e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1804</TotalTime>
  <Words>745</Words>
  <Application>Microsoft Office PowerPoint</Application>
  <PresentationFormat>On-screen Show (16:9)</PresentationFormat>
  <Paragraphs>76</Paragraphs>
  <Slides>8</Slides>
  <Notes>7</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Wingdings</vt:lpstr>
      <vt:lpstr>Consolas</vt:lpstr>
      <vt:lpstr>Segoe UI Semibold</vt:lpstr>
      <vt:lpstr>Segoe UI Bold</vt:lpstr>
      <vt:lpstr>Roboto Mono</vt:lpstr>
      <vt:lpstr>Arial</vt:lpstr>
      <vt:lpstr>Segoe UI</vt:lpstr>
      <vt:lpstr>GitHub PMM Presentation Template</vt:lpstr>
      <vt:lpstr>Black Template</vt:lpstr>
      <vt:lpstr>Deploy the portal with Azure Static Web App CLI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GHE Pitch Deck</dc:title>
  <cp:lastModifiedBy>Cynthia Zanoni</cp:lastModifiedBy>
  <cp:revision>138</cp:revision>
  <dcterms:modified xsi:type="dcterms:W3CDTF">2023-07-26T18:13:09Z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0x010100DDA29687A2E3624C856CB9CF3DFBA82B</vt:lpwstr>
  </property>
  <property fmtid="{D5CDD505-2E9C-101B-9397-08002B2CF9AE}" pid="3" name="_dlc_DocIdItemGuid">
    <vt:lpwstr>93265e57-6bce-4174-abc5-b75b6abcb1a7</vt:lpwstr>
  </property>
</Properties>
</file>